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5" r:id="rId3"/>
    <p:sldId id="278" r:id="rId4"/>
    <p:sldId id="276" r:id="rId5"/>
    <p:sldId id="277" r:id="rId6"/>
    <p:sldId id="274" r:id="rId7"/>
    <p:sldId id="270" r:id="rId8"/>
    <p:sldId id="271" r:id="rId9"/>
    <p:sldId id="267" r:id="rId10"/>
    <p:sldId id="268" r:id="rId11"/>
    <p:sldId id="257" r:id="rId12"/>
    <p:sldId id="258" r:id="rId13"/>
    <p:sldId id="273" r:id="rId14"/>
    <p:sldId id="269" r:id="rId15"/>
    <p:sldId id="266" r:id="rId16"/>
    <p:sldId id="260" r:id="rId17"/>
    <p:sldId id="261" r:id="rId18"/>
    <p:sldId id="262" r:id="rId19"/>
    <p:sldId id="272" r:id="rId20"/>
    <p:sldId id="263" r:id="rId21"/>
    <p:sldId id="264"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69"/>
  </p:normalViewPr>
  <p:slideViewPr>
    <p:cSldViewPr snapToObjects="1">
      <p:cViewPr varScale="1">
        <p:scale>
          <a:sx n="87" d="100"/>
          <a:sy n="87" d="100"/>
        </p:scale>
        <p:origin x="96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CB7786-2CE6-1449-900A-2E88EC6E9288}" type="datetimeFigureOut">
              <a:rPr lang="nl-NL" smtClean="0"/>
              <a:t>22-09-18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60DE-348E-2B43-9AB7-B3EEF5079D13}" type="slidenum">
              <a:rPr lang="nl-NL" smtClean="0"/>
              <a:t>‹nr.›</a:t>
            </a:fld>
            <a:endParaRPr lang="nl-NL"/>
          </a:p>
        </p:txBody>
      </p:sp>
    </p:spTree>
    <p:extLst>
      <p:ext uri="{BB962C8B-B14F-4D97-AF65-F5344CB8AC3E}">
        <p14:creationId xmlns:p14="http://schemas.microsoft.com/office/powerpoint/2010/main" val="2856105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3860DE-348E-2B43-9AB7-B3EEF5079D13}" type="slidenum">
              <a:rPr lang="nl-NL" smtClean="0"/>
              <a:t>18</a:t>
            </a:fld>
            <a:endParaRPr lang="nl-NL"/>
          </a:p>
        </p:txBody>
      </p:sp>
    </p:spTree>
    <p:extLst>
      <p:ext uri="{BB962C8B-B14F-4D97-AF65-F5344CB8AC3E}">
        <p14:creationId xmlns:p14="http://schemas.microsoft.com/office/powerpoint/2010/main" val="272261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9/22/18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9/22/18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9/22/18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70E65312-7174-5C48-84C0-EFD664E08C16}" type="datetimeFigureOut">
              <a:rPr lang="en-US" smtClean="0"/>
              <a:t>9/22/18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p>
            <a:fld id="{70E65312-7174-5C48-84C0-EFD664E08C16}" type="datetimeFigureOut">
              <a:rPr lang="en-US" smtClean="0"/>
              <a:t>9/22/18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p>
            <a:fld id="{70E65312-7174-5C48-84C0-EFD664E08C16}" type="datetimeFigureOut">
              <a:rPr lang="en-US" smtClean="0"/>
              <a:t>9/22/18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fld id="{70E65312-7174-5C48-84C0-EFD664E08C16}" type="datetimeFigureOut">
              <a:rPr lang="en-US" smtClean="0"/>
              <a:t>9/22/18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70E65312-7174-5C48-84C0-EFD664E08C16}" type="datetimeFigureOut">
              <a:rPr lang="en-US" smtClean="0"/>
              <a:t>9/22/18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65312-7174-5C48-84C0-EFD664E08C16}" type="datetimeFigureOut">
              <a:rPr lang="en-US" smtClean="0"/>
              <a:t>9/22/18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70E65312-7174-5C48-84C0-EFD664E08C16}" type="datetimeFigureOut">
              <a:rPr lang="en-US" smtClean="0"/>
              <a:t>9/22/18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70E65312-7174-5C48-84C0-EFD664E08C16}" type="datetimeFigureOut">
              <a:rPr lang="en-US" smtClean="0"/>
              <a:t>9/22/18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3808-FF30-9348-A0F2-869259F64BC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65312-7174-5C48-84C0-EFD664E08C16}" type="datetimeFigureOut">
              <a:rPr lang="en-US" smtClean="0"/>
              <a:t>9/22/18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83808-FF30-9348-A0F2-869259F64BC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fkmNqyUSrFw" TargetMode="External"/><Relationship Id="rId7" Type="http://schemas.openxmlformats.org/officeDocument/2006/relationships/image" Target="../media/image24.jpeg"/><Relationship Id="rId2" Type="http://schemas.openxmlformats.org/officeDocument/2006/relationships/hyperlink" Target="https://www.youtube.com/watch?v=LBAY547nJHc"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esiErDm62E4" TargetMode="External"/><Relationship Id="rId7"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www.youtube.com/watch?v=DIG6B0OXW3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nKgSWugUW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143250"/>
          </a:xfrm>
        </p:spPr>
        <p:txBody>
          <a:bodyPr>
            <a:normAutofit/>
          </a:bodyPr>
          <a:lstStyle/>
          <a:p>
            <a:b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6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Conceptuele</a:t>
            </a: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kunst </a:t>
            </a:r>
            <a:r>
              <a:rPr lang="en-US" sz="6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na</a:t>
            </a:r>
            <a:r>
              <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1950</a:t>
            </a:r>
          </a:p>
        </p:txBody>
      </p:sp>
      <p:sp>
        <p:nvSpPr>
          <p:cNvPr id="3" name="Subtitle 2"/>
          <p:cNvSpPr>
            <a:spLocks noGrp="1"/>
          </p:cNvSpPr>
          <p:nvPr>
            <p:ph type="subTitle" idx="1"/>
          </p:nvPr>
        </p:nvSpPr>
        <p:spPr>
          <a:xfrm>
            <a:off x="1411560" y="3908648"/>
            <a:ext cx="6400800" cy="1752600"/>
          </a:xfrm>
        </p:spPr>
        <p:txBody>
          <a:bodyPr>
            <a:noAutofit/>
          </a:bodyPr>
          <a:lstStyle/>
          <a:p>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2000" dirty="0"/>
              <a:t>HOGE EN LAGE KUNST ?</a:t>
            </a:r>
            <a:br>
              <a:rPr lang="en-US" sz="2000" dirty="0"/>
            </a:br>
            <a:r>
              <a:rPr lang="en-US" sz="2000" dirty="0" err="1"/>
              <a:t>Stijlcitaten</a:t>
            </a:r>
            <a:br>
              <a:rPr lang="en-US" sz="2000" dirty="0"/>
            </a:br>
            <a:r>
              <a:rPr lang="en-US" sz="2000" dirty="0" err="1"/>
              <a:t>Inspiratiebronnen</a:t>
            </a:r>
            <a:br>
              <a:rPr lang="en-US" sz="2000" dirty="0"/>
            </a:br>
            <a:r>
              <a:rPr lang="en-US" sz="2000" dirty="0" err="1">
                <a:solidFill>
                  <a:schemeClr val="bg1"/>
                </a:solidFill>
              </a:rPr>
              <a:t>Wat</a:t>
            </a:r>
            <a:r>
              <a:rPr lang="en-US" sz="2000" dirty="0">
                <a:solidFill>
                  <a:schemeClr val="bg1"/>
                </a:solidFill>
              </a:rPr>
              <a:t> is modern ? </a:t>
            </a:r>
            <a:br>
              <a:rPr lang="en-US" sz="2000" dirty="0">
                <a:solidFill>
                  <a:schemeClr val="bg1"/>
                </a:solidFill>
              </a:rPr>
            </a:br>
            <a:r>
              <a:rPr lang="en-US" sz="2000" dirty="0" err="1">
                <a:solidFill>
                  <a:schemeClr val="bg1"/>
                </a:solidFill>
              </a:rPr>
              <a:t>Wat</a:t>
            </a:r>
            <a:r>
              <a:rPr lang="en-US" sz="2000" dirty="0">
                <a:solidFill>
                  <a:schemeClr val="bg1"/>
                </a:solidFill>
              </a:rPr>
              <a:t> is </a:t>
            </a:r>
            <a:r>
              <a:rPr lang="en-US" sz="2000" dirty="0" err="1">
                <a:solidFill>
                  <a:schemeClr val="bg1"/>
                </a:solidFill>
              </a:rPr>
              <a:t>massacultuur</a:t>
            </a:r>
            <a:r>
              <a:rPr lang="en-US" sz="2000" dirty="0">
                <a:solidFill>
                  <a:schemeClr val="bg1"/>
                </a:solidFill>
              </a:rPr>
              <a:t> ?</a:t>
            </a:r>
            <a:br>
              <a:rPr lang="en-US" sz="2000" dirty="0"/>
            </a:br>
            <a:endParaRPr lang="en-US" sz="2000" dirty="0"/>
          </a:p>
        </p:txBody>
      </p:sp>
      <p:pic>
        <p:nvPicPr>
          <p:cNvPr id="6" name="irc_mi" descr="http://intern.strabrecht.nl/sectie/ckv/07/Beeldhouw/1.8_Canova_Antonio,_Pauline_Borghese_als_liggende_Venus,_1804-08_2ml.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36512" y="2420888"/>
            <a:ext cx="3610744" cy="2049091"/>
          </a:xfrm>
          <a:prstGeom prst="rect">
            <a:avLst/>
          </a:prstGeom>
          <a:noFill/>
          <a:ln>
            <a:noFill/>
          </a:ln>
        </p:spPr>
      </p:pic>
      <p:pic>
        <p:nvPicPr>
          <p:cNvPr id="7" name="irc_mi" descr="http://classconnection.s3.amazonaws.com/433/flashcards/1126433/jpg/jean-auguste-dominique-ingres-la-grande-odalisque-1814133246707552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36512" y="4820664"/>
            <a:ext cx="3022471" cy="1746121"/>
          </a:xfrm>
          <a:prstGeom prst="rect">
            <a:avLst/>
          </a:prstGeom>
          <a:noFill/>
          <a:ln>
            <a:noFill/>
          </a:ln>
        </p:spPr>
      </p:pic>
      <p:pic>
        <p:nvPicPr>
          <p:cNvPr id="9" name="irc_mi" descr="http://upload.wikimedia.org/wikipedia/commons/5/5a/Velazquez_Diego_Venus_at_Her_Mirror.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6230049" y="4765711"/>
            <a:ext cx="2950463" cy="1799783"/>
          </a:xfrm>
          <a:prstGeom prst="rect">
            <a:avLst/>
          </a:prstGeom>
          <a:noFill/>
          <a:ln>
            <a:noFill/>
          </a:ln>
        </p:spPr>
      </p:pic>
      <p:pic>
        <p:nvPicPr>
          <p:cNvPr id="10" name="irc_mi" descr="http://www.dagospia.com/img/foto/07-2013/erwin-olaf-mature-252872.jpg"/>
          <p:cNvPicPr/>
          <p:nvPr/>
        </p:nvPicPr>
        <p:blipFill>
          <a:blip r:embed="rId5">
            <a:extLst>
              <a:ext uri="{28A0092B-C50C-407E-A947-70E740481C1C}">
                <a14:useLocalDpi xmlns:a14="http://schemas.microsoft.com/office/drawing/2010/main"/>
              </a:ext>
            </a:extLst>
          </a:blip>
          <a:srcRect/>
          <a:stretch>
            <a:fillRect/>
          </a:stretch>
        </p:blipFill>
        <p:spPr bwMode="auto">
          <a:xfrm>
            <a:off x="6857360" y="1902541"/>
            <a:ext cx="2134240" cy="2699965"/>
          </a:xfrm>
          <a:prstGeom prst="rect">
            <a:avLst/>
          </a:prstGeom>
          <a:noFill/>
          <a:ln>
            <a:noFill/>
          </a:ln>
        </p:spPr>
      </p:pic>
      <p:sp>
        <p:nvSpPr>
          <p:cNvPr id="12"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p>
        </p:txBody>
      </p:sp>
      <p:sp>
        <p:nvSpPr>
          <p:cNvPr id="13" name="Title 1"/>
          <p:cNvSpPr txBox="1">
            <a:spLocks/>
          </p:cNvSpPr>
          <p:nvPr/>
        </p:nvSpPr>
        <p:spPr>
          <a:xfrm>
            <a:off x="762000" y="5794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p>
        </p:txBody>
      </p:sp>
      <p:pic>
        <p:nvPicPr>
          <p:cNvPr id="14" name="irc_mi" descr="http://postkaarten.biz/Photo/Omgezet/Scholte,%20Rob-A2505.jpg"/>
          <p:cNvPicPr/>
          <p:nvPr/>
        </p:nvPicPr>
        <p:blipFill>
          <a:blip r:embed="rId6">
            <a:extLst>
              <a:ext uri="{28A0092B-C50C-407E-A947-70E740481C1C}">
                <a14:useLocalDpi xmlns:a14="http://schemas.microsoft.com/office/drawing/2010/main"/>
              </a:ext>
            </a:extLst>
          </a:blip>
          <a:srcRect/>
          <a:stretch>
            <a:fillRect/>
          </a:stretch>
        </p:blipFill>
        <p:spPr bwMode="auto">
          <a:xfrm>
            <a:off x="274562" y="188640"/>
            <a:ext cx="2785270" cy="2088232"/>
          </a:xfrm>
          <a:prstGeom prst="rect">
            <a:avLst/>
          </a:prstGeom>
          <a:noFill/>
          <a:ln>
            <a:noFill/>
          </a:ln>
        </p:spPr>
      </p:pic>
      <p:pic>
        <p:nvPicPr>
          <p:cNvPr id="3" name="Afbeelding 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79912" y="2386497"/>
            <a:ext cx="2868376" cy="1905421"/>
          </a:xfrm>
          <a:prstGeom prst="rect">
            <a:avLst/>
          </a:prstGeom>
        </p:spPr>
      </p:pic>
      <p:pic>
        <p:nvPicPr>
          <p:cNvPr id="5" name="Afbeelding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03848" y="4765710"/>
            <a:ext cx="2924078" cy="1799783"/>
          </a:xfrm>
          <a:prstGeom prst="rect">
            <a:avLst/>
          </a:prstGeom>
        </p:spPr>
      </p:pic>
      <p:pic>
        <p:nvPicPr>
          <p:cNvPr id="4" name="Afbeelding 3"/>
          <p:cNvPicPr>
            <a:picLocks noChangeAspect="1"/>
          </p:cNvPicPr>
          <p:nvPr/>
        </p:nvPicPr>
        <p:blipFill>
          <a:blip r:embed="rId9"/>
          <a:stretch>
            <a:fillRect/>
          </a:stretch>
        </p:blipFill>
        <p:spPr>
          <a:xfrm>
            <a:off x="3210557" y="220725"/>
            <a:ext cx="2953017" cy="19852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714202"/>
          </a:xfrm>
        </p:spPr>
        <p:txBody>
          <a:bodyPr>
            <a:noAutofit/>
          </a:bodyPr>
          <a:lstStyle/>
          <a:p>
            <a:r>
              <a:rPr lang="en-US" sz="3600" dirty="0" err="1"/>
              <a:t>Uitgangspunten</a:t>
            </a:r>
            <a:r>
              <a:rPr lang="en-US" sz="3600" dirty="0"/>
              <a:t>: </a:t>
            </a:r>
            <a:r>
              <a:rPr lang="en-US" sz="3600" dirty="0" err="1"/>
              <a:t>Cultuur</a:t>
            </a:r>
            <a:r>
              <a:rPr lang="en-US" sz="3600" dirty="0"/>
              <a:t> van het </a:t>
            </a:r>
            <a:r>
              <a:rPr lang="en-US" sz="3600" dirty="0" err="1"/>
              <a:t>moderne</a:t>
            </a:r>
            <a:r>
              <a:rPr lang="en-US" sz="3600" dirty="0"/>
              <a:t>: </a:t>
            </a:r>
            <a:br>
              <a:rPr lang="en-US" sz="4000" dirty="0"/>
            </a:br>
            <a:r>
              <a:rPr lang="en-US" sz="4000" dirty="0"/>
              <a:t>DADA: </a:t>
            </a:r>
            <a:r>
              <a:rPr lang="en-US" sz="4000" dirty="0" err="1"/>
              <a:t>startpunt</a:t>
            </a:r>
            <a:r>
              <a:rPr lang="en-US" sz="4000" dirty="0"/>
              <a:t> van de </a:t>
            </a:r>
            <a:r>
              <a:rPr lang="en-US" sz="4000" dirty="0" err="1"/>
              <a:t>conceptuele</a:t>
            </a:r>
            <a:r>
              <a:rPr lang="en-US" sz="4000" dirty="0"/>
              <a:t> kunst</a:t>
            </a:r>
            <a:endParaRPr lang="en-GB" sz="4000" dirty="0"/>
          </a:p>
        </p:txBody>
      </p:sp>
      <p:sp>
        <p:nvSpPr>
          <p:cNvPr id="3075" name="Rectangle 3"/>
          <p:cNvSpPr>
            <a:spLocks noGrp="1" noChangeArrowheads="1"/>
          </p:cNvSpPr>
          <p:nvPr>
            <p:ph type="body" idx="1"/>
          </p:nvPr>
        </p:nvSpPr>
        <p:spPr>
          <a:xfrm>
            <a:off x="457200" y="2204864"/>
            <a:ext cx="8075240" cy="3921299"/>
          </a:xfrm>
        </p:spPr>
        <p:txBody>
          <a:bodyPr/>
          <a:lstStyle/>
          <a:p>
            <a:r>
              <a:rPr lang="en-US" sz="2800" dirty="0" err="1"/>
              <a:t>Ontstaan</a:t>
            </a:r>
            <a:r>
              <a:rPr lang="en-US" sz="2800" dirty="0"/>
              <a:t> in </a:t>
            </a:r>
            <a:r>
              <a:rPr lang="en-US" sz="2800" dirty="0" err="1"/>
              <a:t>Zwitserland</a:t>
            </a:r>
            <a:r>
              <a:rPr lang="en-US" sz="2800" dirty="0"/>
              <a:t> ( </a:t>
            </a:r>
            <a:r>
              <a:rPr lang="en-US" sz="2800" dirty="0" err="1"/>
              <a:t>neutraal</a:t>
            </a:r>
            <a:r>
              <a:rPr lang="en-US" sz="2800" dirty="0"/>
              <a:t> </a:t>
            </a:r>
            <a:r>
              <a:rPr lang="en-US" sz="2800" dirty="0" err="1"/>
              <a:t>tijdens</a:t>
            </a:r>
            <a:r>
              <a:rPr lang="en-US" sz="2800" dirty="0"/>
              <a:t> WO1)</a:t>
            </a:r>
          </a:p>
          <a:p>
            <a:r>
              <a:rPr lang="en-US" sz="2800" dirty="0" err="1"/>
              <a:t>Afkeer</a:t>
            </a:r>
            <a:r>
              <a:rPr lang="en-US" sz="2800" dirty="0"/>
              <a:t> van </a:t>
            </a:r>
            <a:r>
              <a:rPr lang="en-US" sz="2800" dirty="0" err="1"/>
              <a:t>oorlog</a:t>
            </a:r>
            <a:r>
              <a:rPr lang="en-US" sz="2800" dirty="0"/>
              <a:t> en </a:t>
            </a:r>
            <a:r>
              <a:rPr lang="en-US" sz="2800" dirty="0" err="1"/>
              <a:t>nationalisme</a:t>
            </a:r>
            <a:endParaRPr lang="en-US" sz="2800" dirty="0"/>
          </a:p>
          <a:p>
            <a:r>
              <a:rPr lang="en-US" sz="2800" dirty="0"/>
              <a:t>Anti </a:t>
            </a:r>
            <a:r>
              <a:rPr lang="en-US" sz="2800" dirty="0" err="1"/>
              <a:t>gevestigde</a:t>
            </a:r>
            <a:r>
              <a:rPr lang="en-US" sz="2800" dirty="0"/>
              <a:t> </a:t>
            </a:r>
            <a:r>
              <a:rPr lang="en-US" sz="2800" dirty="0" err="1"/>
              <a:t>orde</a:t>
            </a:r>
            <a:endParaRPr lang="en-US" sz="2800" dirty="0"/>
          </a:p>
          <a:p>
            <a:r>
              <a:rPr lang="en-US" sz="2800" dirty="0"/>
              <a:t>Anti </a:t>
            </a:r>
            <a:r>
              <a:rPr lang="en-US" sz="2800" dirty="0" err="1"/>
              <a:t>voor</a:t>
            </a:r>
            <a:r>
              <a:rPr lang="en-US" sz="2800" dirty="0"/>
              <a:t> </a:t>
            </a:r>
            <a:r>
              <a:rPr lang="en-US" sz="2800" dirty="0" err="1"/>
              <a:t>oorlogse</a:t>
            </a:r>
            <a:r>
              <a:rPr lang="en-US" sz="2800" dirty="0"/>
              <a:t> </a:t>
            </a:r>
            <a:r>
              <a:rPr lang="en-US" sz="2800" dirty="0" err="1"/>
              <a:t>kunstopvattingen</a:t>
            </a:r>
            <a:endParaRPr lang="en-US" sz="2800" dirty="0"/>
          </a:p>
          <a:p>
            <a:r>
              <a:rPr lang="en-US" sz="2800" dirty="0" err="1"/>
              <a:t>Toeval</a:t>
            </a:r>
            <a:r>
              <a:rPr lang="en-US" sz="2800" dirty="0"/>
              <a:t> </a:t>
            </a:r>
            <a:r>
              <a:rPr lang="en-US" sz="2800" dirty="0" err="1"/>
              <a:t>wordt</a:t>
            </a:r>
            <a:r>
              <a:rPr lang="en-US" sz="2800" dirty="0"/>
              <a:t> </a:t>
            </a:r>
            <a:r>
              <a:rPr lang="en-US" sz="2800" dirty="0" err="1"/>
              <a:t>uitgangspunt</a:t>
            </a:r>
            <a:r>
              <a:rPr lang="en-US" sz="2800" dirty="0"/>
              <a:t> ( collage )</a:t>
            </a:r>
          </a:p>
          <a:p>
            <a:r>
              <a:rPr lang="en-US" sz="2800" dirty="0" err="1"/>
              <a:t>Idee</a:t>
            </a:r>
            <a:r>
              <a:rPr lang="en-US" sz="2800" dirty="0"/>
              <a:t> </a:t>
            </a:r>
            <a:r>
              <a:rPr lang="en-US" sz="2800" dirty="0" err="1"/>
              <a:t>wordt</a:t>
            </a:r>
            <a:r>
              <a:rPr lang="en-US" sz="2800" dirty="0"/>
              <a:t> </a:t>
            </a:r>
            <a:r>
              <a:rPr lang="en-US" sz="2800" dirty="0" err="1"/>
              <a:t>belangrijker</a:t>
            </a:r>
            <a:r>
              <a:rPr lang="en-US" sz="2800" dirty="0"/>
              <a:t> </a:t>
            </a:r>
            <a:r>
              <a:rPr lang="en-US" sz="2800" dirty="0" err="1"/>
              <a:t>dan</a:t>
            </a:r>
            <a:r>
              <a:rPr lang="en-US" sz="2800" dirty="0"/>
              <a:t> het </a:t>
            </a:r>
            <a:r>
              <a:rPr lang="en-US" sz="2800" dirty="0" err="1"/>
              <a:t>kunstobject</a:t>
            </a:r>
            <a:r>
              <a:rPr lang="en-US" sz="2800" dirty="0"/>
              <a:t>.</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l"/>
            <a:r>
              <a:rPr lang="en-US" dirty="0"/>
              <a:t>Marcel Duchamp: ready </a:t>
            </a:r>
            <a:r>
              <a:rPr lang="en-US" dirty="0" err="1"/>
              <a:t>mades</a:t>
            </a:r>
            <a:endParaRPr lang="en-GB" dirty="0"/>
          </a:p>
        </p:txBody>
      </p:sp>
      <p:sp>
        <p:nvSpPr>
          <p:cNvPr id="4099" name="Rectangle 3"/>
          <p:cNvSpPr>
            <a:spLocks noGrp="1" noChangeArrowheads="1"/>
          </p:cNvSpPr>
          <p:nvPr>
            <p:ph type="body" idx="1"/>
          </p:nvPr>
        </p:nvSpPr>
        <p:spPr/>
        <p:txBody>
          <a:bodyPr>
            <a:normAutofit/>
          </a:bodyPr>
          <a:lstStyle/>
          <a:p>
            <a:r>
              <a:rPr lang="nl-NL" sz="1600" i="1" dirty="0"/>
              <a:t>Door Machiel Jansen</a:t>
            </a:r>
            <a:endParaRPr lang="nl-NL" sz="1600" dirty="0"/>
          </a:p>
          <a:p>
            <a:r>
              <a:rPr lang="nl-NL" sz="1600" dirty="0"/>
              <a:t>In 1913 schroeft Marcel </a:t>
            </a:r>
            <a:r>
              <a:rPr lang="nl-NL" sz="1600" dirty="0" err="1"/>
              <a:t>Duchamp</a:t>
            </a:r>
            <a:r>
              <a:rPr lang="nl-NL" sz="1600" dirty="0"/>
              <a:t> (1887 ? 1968) een fietswiel op een krukje. Het is leuk om naar het draaiende wiel te kijken, net zoals je naar de vlammen in de open haard kunt staren. Een paar jaar later kiest hij voorwerpen uit, (een flessenrek, een sneeuwschep, een urinoir)  signeert ze en promoveert ze tot kunstvoorwerpen, </a:t>
            </a:r>
            <a:r>
              <a:rPr lang="nl-NL" sz="1600" i="1" dirty="0"/>
              <a:t>Readymades</a:t>
            </a:r>
            <a:r>
              <a:rPr lang="nl-NL" sz="1600" dirty="0"/>
              <a:t>. Vooral het urinoir, dat hij in 1917</a:t>
            </a:r>
            <a:r>
              <a:rPr lang="nl-NL" sz="1600" dirty="0">
                <a:solidFill>
                  <a:srgbClr val="FFFFFF"/>
                </a:solidFill>
              </a:rPr>
              <a:t> </a:t>
            </a:r>
            <a:r>
              <a:rPr lang="nl-NL" sz="1600" i="1" dirty="0"/>
              <a:t>Fontein </a:t>
            </a:r>
            <a:r>
              <a:rPr lang="nl-NL" sz="1600" dirty="0"/>
              <a:t>noemt en signeert met het pseudoniem R. </a:t>
            </a:r>
            <a:r>
              <a:rPr lang="nl-NL" sz="1600" dirty="0" err="1"/>
              <a:t>Mutt</a:t>
            </a:r>
            <a:r>
              <a:rPr lang="nl-NL" sz="1600" dirty="0"/>
              <a:t>, onder meer een verwijzing naar een stripfiguur, houdt de gemoederen lang bezig. Het wordt geweigerd bij een tentoonstelling en verdwijnt, hoogstwaarschijnlijk op de vuilnisbelt. Later zijn er verschillende replica’s van gemaakt. </a:t>
            </a:r>
          </a:p>
          <a:p>
            <a:r>
              <a:rPr lang="nl-NL" sz="1600" dirty="0"/>
              <a:t>In 2004 wordt </a:t>
            </a:r>
            <a:r>
              <a:rPr lang="nl-NL" sz="1600" dirty="0" err="1"/>
              <a:t>Duchamp’s</a:t>
            </a:r>
            <a:r>
              <a:rPr lang="nl-NL" sz="1600" dirty="0"/>
              <a:t> </a:t>
            </a:r>
            <a:r>
              <a:rPr lang="nl-NL" sz="1600" i="1" dirty="0"/>
              <a:t>Fontein</a:t>
            </a:r>
            <a:r>
              <a:rPr lang="nl-NL" sz="1600" dirty="0"/>
              <a:t> door kunstkenners uitgeroepen tot het meest invloedrijke, moderne kunstwerk.</a:t>
            </a:r>
          </a:p>
          <a:p>
            <a:endParaRPr lang="en-US" sz="1100" dirty="0"/>
          </a:p>
        </p:txBody>
      </p:sp>
      <p:pic>
        <p:nvPicPr>
          <p:cNvPr id="4101" name="Picture 5" descr="duchamp pisbak"/>
          <p:cNvPicPr>
            <a:picLocks noChangeAspect="1" noChangeArrowheads="1"/>
          </p:cNvPicPr>
          <p:nvPr/>
        </p:nvPicPr>
        <p:blipFill>
          <a:blip r:embed="rId2"/>
          <a:srcRect/>
          <a:stretch>
            <a:fillRect/>
          </a:stretch>
        </p:blipFill>
        <p:spPr bwMode="auto">
          <a:xfrm>
            <a:off x="3059832" y="4542884"/>
            <a:ext cx="2160240" cy="1872968"/>
          </a:xfrm>
          <a:prstGeom prst="rect">
            <a:avLst/>
          </a:prstGeom>
          <a:noFill/>
        </p:spPr>
      </p:pic>
      <p:pic>
        <p:nvPicPr>
          <p:cNvPr id="4103" name="Picture 7" descr="joconde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20250" y="4361169"/>
            <a:ext cx="1655463" cy="2186998"/>
          </a:xfrm>
          <a:prstGeom prst="rect">
            <a:avLst/>
          </a:prstGeom>
          <a:noFill/>
        </p:spPr>
      </p:pic>
      <p:pic>
        <p:nvPicPr>
          <p:cNvPr id="4105" name="Picture 9" descr="readymad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64088" y="4542884"/>
            <a:ext cx="1727423" cy="19817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Cultuur van de massa: Conceptuele kunst: readymade</a:t>
            </a:r>
          </a:p>
        </p:txBody>
      </p:sp>
      <p:sp>
        <p:nvSpPr>
          <p:cNvPr id="3" name="Tijdelijke aanduiding voor inhoud 2"/>
          <p:cNvSpPr>
            <a:spLocks noGrp="1"/>
          </p:cNvSpPr>
          <p:nvPr>
            <p:ph idx="1"/>
          </p:nvPr>
        </p:nvSpPr>
        <p:spPr/>
        <p:txBody>
          <a:bodyPr>
            <a:normAutofit fontScale="92500" lnSpcReduction="10000"/>
          </a:bodyPr>
          <a:lstStyle/>
          <a:p>
            <a:r>
              <a:rPr lang="nl-NL" dirty="0" err="1"/>
              <a:t>Duchamp</a:t>
            </a:r>
            <a:r>
              <a:rPr lang="nl-NL" dirty="0"/>
              <a:t> kan zonder meer beschouwd worden als de</a:t>
            </a:r>
            <a:r>
              <a:rPr lang="nl-NL" dirty="0">
                <a:solidFill>
                  <a:srgbClr val="FFFFFF"/>
                </a:solidFill>
              </a:rPr>
              <a:t> </a:t>
            </a:r>
            <a:r>
              <a:rPr lang="nl-NL" dirty="0"/>
              <a:t>voorloper</a:t>
            </a:r>
            <a:r>
              <a:rPr lang="nl-NL" dirty="0">
                <a:solidFill>
                  <a:srgbClr val="FFFFFF"/>
                </a:solidFill>
              </a:rPr>
              <a:t> </a:t>
            </a:r>
            <a:r>
              <a:rPr lang="nl-NL" dirty="0"/>
              <a:t>van bijna elke grote kunststroming vanaf de jaren zestig van de vorige eeuw. Pop Art, Conceptuele kunst, </a:t>
            </a:r>
            <a:r>
              <a:rPr lang="nl-NL" dirty="0" err="1"/>
              <a:t>Minimal</a:t>
            </a:r>
            <a:r>
              <a:rPr lang="nl-NL" dirty="0"/>
              <a:t> Art, Performance Art, Postmodernisme, al die stromingen zijn schatplichtig aan </a:t>
            </a:r>
            <a:r>
              <a:rPr lang="nl-NL" dirty="0" err="1"/>
              <a:t>Duchamp</a:t>
            </a:r>
            <a:r>
              <a:rPr lang="nl-NL" dirty="0"/>
              <a:t>. De gedachte dat het bij moderne kunst niet zozeer gaat om het kunstwerk zelf als wel het idee dat er achter zit, het conceptuele, vind je als eerste bij de uitvinder van de </a:t>
            </a:r>
            <a:r>
              <a:rPr lang="nl-NL" i="1" dirty="0"/>
              <a:t>Readymade</a:t>
            </a:r>
            <a:r>
              <a:rPr lang="nl-NL" dirty="0"/>
              <a:t>.</a:t>
            </a:r>
          </a:p>
        </p:txBody>
      </p:sp>
    </p:spTree>
    <p:extLst>
      <p:ext uri="{BB962C8B-B14F-4D97-AF65-F5344CB8AC3E}">
        <p14:creationId xmlns:p14="http://schemas.microsoft.com/office/powerpoint/2010/main" val="297542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2400" dirty="0"/>
              <a:t>Jeff Koons: </a:t>
            </a:r>
            <a:r>
              <a:rPr lang="en-US" sz="2400" dirty="0" err="1"/>
              <a:t>pag</a:t>
            </a:r>
            <a:r>
              <a:rPr lang="en-US" sz="2400" dirty="0"/>
              <a:t> 230 </a:t>
            </a:r>
            <a:r>
              <a:rPr lang="en-US" sz="2400" dirty="0" err="1"/>
              <a:t>en</a:t>
            </a:r>
            <a:r>
              <a:rPr lang="en-US" sz="2400" dirty="0"/>
              <a:t> 231: </a:t>
            </a:r>
            <a:r>
              <a:rPr lang="en-US" sz="2400" dirty="0" err="1"/>
              <a:t>herwaardering</a:t>
            </a:r>
            <a:r>
              <a:rPr lang="en-US" sz="2400" dirty="0"/>
              <a:t> </a:t>
            </a:r>
            <a:r>
              <a:rPr lang="en-US" sz="2400" dirty="0" err="1"/>
              <a:t>realisme</a:t>
            </a:r>
            <a:r>
              <a:rPr lang="en-US" sz="2400" dirty="0"/>
              <a:t>/ concept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219200"/>
            <a:ext cx="3251200" cy="2438400"/>
          </a:xfrm>
          <a:prstGeom prst="rect">
            <a:avLst/>
          </a:prstGeom>
        </p:spPr>
      </p:pic>
      <p:pic>
        <p:nvPicPr>
          <p:cNvPr id="5" name="Picture 4"/>
          <p:cNvPicPr>
            <a:picLocks noChangeAspect="1"/>
          </p:cNvPicPr>
          <p:nvPr/>
        </p:nvPicPr>
        <p:blipFill>
          <a:blip r:embed="rId3"/>
          <a:stretch>
            <a:fillRect/>
          </a:stretch>
        </p:blipFill>
        <p:spPr>
          <a:xfrm>
            <a:off x="6588224" y="1020510"/>
            <a:ext cx="2216224" cy="2941890"/>
          </a:xfrm>
          <a:prstGeom prst="rect">
            <a:avLst/>
          </a:prstGeom>
        </p:spPr>
      </p:pic>
      <p:pic>
        <p:nvPicPr>
          <p:cNvPr id="6" name="Picture 5"/>
          <p:cNvPicPr>
            <a:picLocks noChangeAspect="1"/>
          </p:cNvPicPr>
          <p:nvPr/>
        </p:nvPicPr>
        <p:blipFill>
          <a:blip r:embed="rId4"/>
          <a:stretch>
            <a:fillRect/>
          </a:stretch>
        </p:blipFill>
        <p:spPr>
          <a:xfrm>
            <a:off x="381000" y="3933349"/>
            <a:ext cx="3759200" cy="2696051"/>
          </a:xfrm>
          <a:prstGeom prst="rect">
            <a:avLst/>
          </a:prstGeom>
        </p:spPr>
      </p:pic>
      <p:pic>
        <p:nvPicPr>
          <p:cNvPr id="7" name="Picture 6"/>
          <p:cNvPicPr>
            <a:picLocks noChangeAspect="1"/>
          </p:cNvPicPr>
          <p:nvPr/>
        </p:nvPicPr>
        <p:blipFill>
          <a:blip r:embed="rId5"/>
          <a:stretch>
            <a:fillRect/>
          </a:stretch>
        </p:blipFill>
        <p:spPr>
          <a:xfrm>
            <a:off x="4990244" y="4238149"/>
            <a:ext cx="3696556" cy="24674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sz="2000" dirty="0"/>
              <a:t>MINIMAL </a:t>
            </a:r>
            <a:r>
              <a:rPr lang="en-US" sz="2000" dirty="0" err="1"/>
              <a:t>ART:Judd</a:t>
            </a:r>
            <a:r>
              <a:rPr lang="en-US" sz="2000" dirty="0"/>
              <a:t>, Andre en </a:t>
            </a:r>
            <a:r>
              <a:rPr lang="en-US" sz="2000" dirty="0" err="1"/>
              <a:t>Schoonhoven</a:t>
            </a:r>
            <a:r>
              <a:rPr lang="en-US" sz="2000" dirty="0"/>
              <a:t> ( zero of </a:t>
            </a:r>
            <a:r>
              <a:rPr lang="en-US" sz="2000" dirty="0" err="1"/>
              <a:t>nulbeweging</a:t>
            </a:r>
            <a:r>
              <a:rPr lang="en-US" sz="2000" dirty="0"/>
              <a:t> )</a:t>
            </a:r>
            <a:br>
              <a:rPr lang="en-US" sz="2000" dirty="0"/>
            </a:br>
            <a:r>
              <a:rPr lang="en-US" sz="2000" dirty="0" err="1"/>
              <a:t>Opdracht</a:t>
            </a:r>
            <a:r>
              <a:rPr lang="en-US" sz="2000" dirty="0"/>
              <a:t>: </a:t>
            </a:r>
            <a:r>
              <a:rPr lang="en-US" sz="2000" dirty="0" err="1"/>
              <a:t>wat</a:t>
            </a:r>
            <a:r>
              <a:rPr lang="en-US" sz="2000" dirty="0"/>
              <a:t> </a:t>
            </a:r>
            <a:r>
              <a:rPr lang="en-US" sz="2000" dirty="0" err="1"/>
              <a:t>zijn</a:t>
            </a:r>
            <a:r>
              <a:rPr lang="en-US" sz="2000" dirty="0"/>
              <a:t> de </a:t>
            </a:r>
            <a:r>
              <a:rPr lang="en-US" sz="2000" dirty="0" err="1"/>
              <a:t>overeenkomsten</a:t>
            </a:r>
            <a:r>
              <a:rPr lang="en-US" sz="2000" dirty="0"/>
              <a:t> </a:t>
            </a:r>
            <a:r>
              <a:rPr lang="en-US" sz="2000" dirty="0" err="1"/>
              <a:t>tussen</a:t>
            </a:r>
            <a:r>
              <a:rPr lang="en-US" sz="2000" dirty="0"/>
              <a:t> minimal art, met minimal dance en minimal music.</a:t>
            </a:r>
            <a:endParaRPr lang="en-GB" sz="4000" dirty="0"/>
          </a:p>
        </p:txBody>
      </p:sp>
      <p:sp>
        <p:nvSpPr>
          <p:cNvPr id="30723" name="Rectangle 3"/>
          <p:cNvSpPr>
            <a:spLocks noGrp="1" noChangeArrowheads="1"/>
          </p:cNvSpPr>
          <p:nvPr>
            <p:ph type="body" idx="1"/>
          </p:nvPr>
        </p:nvSpPr>
        <p:spPr/>
        <p:txBody>
          <a:bodyPr>
            <a:normAutofit/>
          </a:bodyPr>
          <a:lstStyle/>
          <a:p>
            <a:r>
              <a:rPr lang="pl-PL" sz="1800" dirty="0">
                <a:hlinkClick r:id="rId2"/>
              </a:rPr>
              <a:t>https://www.youtube.com/watch?v=LBAY547nJHc</a:t>
            </a:r>
            <a:endParaRPr lang="pl-PL" sz="1800" dirty="0"/>
          </a:p>
          <a:p>
            <a:endParaRPr lang="pl-PL" sz="1800" dirty="0"/>
          </a:p>
          <a:p>
            <a:r>
              <a:rPr lang="pl-PL" sz="1800" dirty="0">
                <a:hlinkClick r:id="rId3"/>
              </a:rPr>
              <a:t>http://www.youtube.com/watch?v=fkmNqyUSrFw</a:t>
            </a:r>
            <a:endParaRPr lang="pl-PL" sz="1800" dirty="0"/>
          </a:p>
          <a:p>
            <a:endParaRPr lang="pl-PL" sz="1800" dirty="0"/>
          </a:p>
          <a:p>
            <a:endParaRPr lang="en-US" sz="1800" dirty="0"/>
          </a:p>
        </p:txBody>
      </p:sp>
      <p:pic>
        <p:nvPicPr>
          <p:cNvPr id="30725" name="Picture 5" descr="minimal"/>
          <p:cNvPicPr>
            <a:picLocks noChangeAspect="1" noChangeArrowheads="1"/>
          </p:cNvPicPr>
          <p:nvPr/>
        </p:nvPicPr>
        <p:blipFill>
          <a:blip r:embed="rId4"/>
          <a:srcRect/>
          <a:stretch>
            <a:fillRect/>
          </a:stretch>
        </p:blipFill>
        <p:spPr bwMode="auto">
          <a:xfrm>
            <a:off x="468313" y="3068960"/>
            <a:ext cx="2524125" cy="3324225"/>
          </a:xfrm>
          <a:prstGeom prst="rect">
            <a:avLst/>
          </a:prstGeom>
          <a:noFill/>
        </p:spPr>
      </p:pic>
      <p:pic>
        <p:nvPicPr>
          <p:cNvPr id="30727" name="Picture 7" descr="Carl%20Andre,%20Trabum,%201977"/>
          <p:cNvPicPr>
            <a:picLocks noChangeAspect="1" noChangeArrowheads="1"/>
          </p:cNvPicPr>
          <p:nvPr/>
        </p:nvPicPr>
        <p:blipFill>
          <a:blip r:embed="rId5"/>
          <a:srcRect/>
          <a:stretch>
            <a:fillRect/>
          </a:stretch>
        </p:blipFill>
        <p:spPr bwMode="auto">
          <a:xfrm>
            <a:off x="3203575" y="3068960"/>
            <a:ext cx="2663825" cy="3370263"/>
          </a:xfrm>
          <a:prstGeom prst="rect">
            <a:avLst/>
          </a:prstGeom>
          <a:noFill/>
        </p:spPr>
      </p:pic>
      <p:pic>
        <p:nvPicPr>
          <p:cNvPr id="30729" name="Picture 9" descr="Schoonhoven%20relief%20HGM"/>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72225" y="1557338"/>
            <a:ext cx="2222500" cy="2233612"/>
          </a:xfrm>
          <a:prstGeom prst="rect">
            <a:avLst/>
          </a:prstGeom>
          <a:noFill/>
        </p:spPr>
      </p:pic>
      <p:pic>
        <p:nvPicPr>
          <p:cNvPr id="30731" name="Picture 11" descr="schoonhoven%20kwadraat%20sma"/>
          <p:cNvPicPr>
            <a:picLocks noChangeAspect="1" noChangeArrowheads="1"/>
          </p:cNvPicPr>
          <p:nvPr/>
        </p:nvPicPr>
        <p:blipFill>
          <a:blip r:embed="rId7"/>
          <a:srcRect/>
          <a:stretch>
            <a:fillRect/>
          </a:stretch>
        </p:blipFill>
        <p:spPr bwMode="auto">
          <a:xfrm>
            <a:off x="6300788" y="4076700"/>
            <a:ext cx="2354262" cy="23717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err="1"/>
              <a:t>Conceptuele</a:t>
            </a:r>
            <a:r>
              <a:rPr lang="en-US" dirty="0"/>
              <a:t> </a:t>
            </a:r>
            <a:r>
              <a:rPr lang="en-US" dirty="0" err="1"/>
              <a:t>kunst</a:t>
            </a:r>
            <a:r>
              <a:rPr lang="en-US" dirty="0"/>
              <a:t>: YVES KLEIN</a:t>
            </a:r>
            <a:endParaRPr lang="en-GB" dirty="0"/>
          </a:p>
        </p:txBody>
      </p:sp>
      <p:sp>
        <p:nvSpPr>
          <p:cNvPr id="24579" name="Rectangle 3"/>
          <p:cNvSpPr>
            <a:spLocks noGrp="1" noChangeArrowheads="1"/>
          </p:cNvSpPr>
          <p:nvPr>
            <p:ph type="body" idx="1"/>
          </p:nvPr>
        </p:nvSpPr>
        <p:spPr/>
        <p:txBody>
          <a:bodyPr/>
          <a:lstStyle/>
          <a:p>
            <a:pPr>
              <a:buFontTx/>
              <a:buNone/>
            </a:pPr>
            <a:r>
              <a:rPr lang="en-US" dirty="0"/>
              <a:t>Happening: </a:t>
            </a:r>
            <a:r>
              <a:rPr lang="en-US" dirty="0" err="1"/>
              <a:t>pag</a:t>
            </a:r>
            <a:r>
              <a:rPr lang="en-US" dirty="0"/>
              <a:t>. 216 </a:t>
            </a:r>
            <a:r>
              <a:rPr lang="en-US" dirty="0" err="1"/>
              <a:t>en</a:t>
            </a:r>
            <a:r>
              <a:rPr lang="en-US" dirty="0"/>
              <a:t> 217</a:t>
            </a:r>
          </a:p>
          <a:p>
            <a:pPr>
              <a:buFontTx/>
              <a:buNone/>
            </a:pPr>
            <a:r>
              <a:rPr lang="en-US" sz="1800" dirty="0"/>
              <a:t>De </a:t>
            </a:r>
            <a:r>
              <a:rPr lang="en-US" sz="1800" dirty="0" err="1"/>
              <a:t>gedachte</a:t>
            </a:r>
            <a:r>
              <a:rPr lang="en-US" sz="1800" dirty="0"/>
              <a:t> over het </a:t>
            </a:r>
            <a:r>
              <a:rPr lang="en-US" sz="1800" dirty="0" err="1"/>
              <a:t>kunstwerk</a:t>
            </a:r>
            <a:r>
              <a:rPr lang="en-US" sz="1800" dirty="0"/>
              <a:t> is </a:t>
            </a:r>
            <a:r>
              <a:rPr lang="en-US" sz="1800" dirty="0" err="1"/>
              <a:t>belangrijker</a:t>
            </a:r>
            <a:r>
              <a:rPr lang="en-US" sz="1800" dirty="0"/>
              <a:t> </a:t>
            </a:r>
          </a:p>
          <a:p>
            <a:pPr>
              <a:buFontTx/>
              <a:buNone/>
            </a:pPr>
            <a:r>
              <a:rPr lang="en-US" sz="1800" dirty="0" err="1"/>
              <a:t>dan</a:t>
            </a:r>
            <a:r>
              <a:rPr lang="en-US" sz="1800" dirty="0"/>
              <a:t> het </a:t>
            </a:r>
            <a:r>
              <a:rPr lang="en-US" sz="1800" dirty="0" err="1"/>
              <a:t>kunstwerk</a:t>
            </a:r>
            <a:r>
              <a:rPr lang="en-US" sz="1800" dirty="0"/>
              <a:t> </a:t>
            </a:r>
            <a:r>
              <a:rPr lang="en-US" sz="1800" dirty="0" err="1"/>
              <a:t>zelf</a:t>
            </a:r>
            <a:r>
              <a:rPr lang="en-US" sz="1800" dirty="0"/>
              <a:t> = concept art </a:t>
            </a:r>
          </a:p>
          <a:p>
            <a:pPr>
              <a:buFontTx/>
              <a:buNone/>
            </a:pPr>
            <a:r>
              <a:rPr lang="en-US" sz="1800" dirty="0"/>
              <a:t>( </a:t>
            </a:r>
            <a:r>
              <a:rPr lang="en-US" sz="1800" dirty="0" err="1"/>
              <a:t>conceptuele</a:t>
            </a:r>
            <a:r>
              <a:rPr lang="en-US" sz="1800" dirty="0"/>
              <a:t> </a:t>
            </a:r>
            <a:r>
              <a:rPr lang="en-US" sz="1800" dirty="0" err="1"/>
              <a:t>kunst</a:t>
            </a:r>
            <a:r>
              <a:rPr lang="en-US" sz="1800" dirty="0"/>
              <a:t> )</a:t>
            </a:r>
            <a:endParaRPr lang="en-GB" sz="1800" dirty="0"/>
          </a:p>
        </p:txBody>
      </p:sp>
      <p:pic>
        <p:nvPicPr>
          <p:cNvPr id="24581" name="Picture 5" descr="2872900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11413" y="3716338"/>
            <a:ext cx="3168650" cy="2466975"/>
          </a:xfrm>
          <a:prstGeom prst="rect">
            <a:avLst/>
          </a:prstGeom>
          <a:noFill/>
        </p:spPr>
      </p:pic>
      <p:pic>
        <p:nvPicPr>
          <p:cNvPr id="24583" name="Picture 7" descr="post-1151-120112348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313" y="3716338"/>
            <a:ext cx="1700212" cy="2419350"/>
          </a:xfrm>
          <a:prstGeom prst="rect">
            <a:avLst/>
          </a:prstGeom>
          <a:noFill/>
        </p:spPr>
      </p:pic>
      <p:pic>
        <p:nvPicPr>
          <p:cNvPr id="24585" name="Picture 9" descr="YVES-KLEIN-mouran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76938" y="1198563"/>
            <a:ext cx="2771775" cy="55435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000" dirty="0"/>
              <a:t>TINGUELY: object </a:t>
            </a:r>
            <a:r>
              <a:rPr lang="en-US" sz="2000" dirty="0" err="1"/>
              <a:t>trouve</a:t>
            </a:r>
            <a:r>
              <a:rPr lang="en-US" sz="2000" dirty="0"/>
              <a:t> en nouveau realist</a:t>
            </a:r>
            <a:endParaRPr lang="en-GB" sz="2000" dirty="0"/>
          </a:p>
        </p:txBody>
      </p:sp>
      <p:sp>
        <p:nvSpPr>
          <p:cNvPr id="25603" name="Rectangle 3"/>
          <p:cNvSpPr>
            <a:spLocks noGrp="1" noChangeArrowheads="1"/>
          </p:cNvSpPr>
          <p:nvPr>
            <p:ph type="body" idx="1"/>
          </p:nvPr>
        </p:nvSpPr>
        <p:spPr/>
        <p:txBody>
          <a:bodyPr/>
          <a:lstStyle/>
          <a:p>
            <a:endParaRPr lang="en-US"/>
          </a:p>
        </p:txBody>
      </p:sp>
      <p:pic>
        <p:nvPicPr>
          <p:cNvPr id="25604" name="Picture 4" descr="DSCF002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00113" y="1177925"/>
            <a:ext cx="7272337" cy="545623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417638"/>
          </a:xfrm>
        </p:spPr>
        <p:txBody>
          <a:bodyPr>
            <a:normAutofit fontScale="90000"/>
          </a:bodyPr>
          <a:lstStyle/>
          <a:p>
            <a:r>
              <a:rPr lang="en-US" sz="2000" dirty="0"/>
              <a:t>			</a:t>
            </a:r>
            <a:r>
              <a:rPr lang="en-US" sz="2700" dirty="0" err="1"/>
              <a:t>Conceptuele</a:t>
            </a:r>
            <a:r>
              <a:rPr lang="en-US" sz="2700" dirty="0"/>
              <a:t> kunst/ </a:t>
            </a:r>
            <a:r>
              <a:rPr lang="en-US" sz="2700" dirty="0" err="1"/>
              <a:t>landart</a:t>
            </a:r>
            <a:r>
              <a:rPr lang="en-US" sz="2700" dirty="0"/>
              <a:t> 	</a:t>
            </a:r>
            <a:br>
              <a:rPr lang="en-US" sz="2700" dirty="0"/>
            </a:br>
            <a:r>
              <a:rPr lang="en-US" sz="2700" dirty="0"/>
              <a:t>CHRISTO: HAPPENING: INPAKKEN</a:t>
            </a:r>
            <a:br>
              <a:rPr lang="en-US" sz="2000" dirty="0"/>
            </a:br>
            <a:br>
              <a:rPr lang="en-US" sz="2000" dirty="0"/>
            </a:br>
            <a:br>
              <a:rPr lang="en-US" sz="2000" dirty="0"/>
            </a:br>
            <a:endParaRPr lang="en-GB" sz="2000" dirty="0"/>
          </a:p>
        </p:txBody>
      </p:sp>
      <p:sp>
        <p:nvSpPr>
          <p:cNvPr id="26627" name="Rectangle 3"/>
          <p:cNvSpPr>
            <a:spLocks noGrp="1" noChangeArrowheads="1"/>
          </p:cNvSpPr>
          <p:nvPr>
            <p:ph type="body" idx="1"/>
          </p:nvPr>
        </p:nvSpPr>
        <p:spPr>
          <a:xfrm>
            <a:off x="457200" y="1600200"/>
            <a:ext cx="8229600" cy="4997152"/>
          </a:xfrm>
        </p:spPr>
        <p:txBody>
          <a:bodyPr>
            <a:normAutofit fontScale="62500" lnSpcReduction="20000"/>
          </a:bodyPr>
          <a:lstStyle/>
          <a:p>
            <a:endParaRPr lang="en-US" dirty="0"/>
          </a:p>
          <a:p>
            <a:pPr lvl="8"/>
            <a:r>
              <a:rPr lang="en-US" dirty="0">
                <a:hlinkClick r:id="rId3"/>
              </a:rPr>
              <a:t>https://www.youtube.com/watch?v</a:t>
            </a:r>
            <a:r>
              <a:rPr lang="en-US">
                <a:hlinkClick r:id="rId3"/>
              </a:rPr>
              <a:t>=esiErDm62E4</a:t>
            </a:r>
            <a:endParaRPr lang="en-US"/>
          </a:p>
          <a:p>
            <a:pPr lvl="8"/>
            <a:endParaRPr lang="en-US" dirty="0"/>
          </a:p>
          <a:p>
            <a:endParaRPr lang="en-US" dirty="0"/>
          </a:p>
          <a:p>
            <a:endParaRPr lang="en-US" dirty="0"/>
          </a:p>
          <a:p>
            <a:endParaRPr lang="en-US" dirty="0"/>
          </a:p>
          <a:p>
            <a:endParaRPr lang="en-US" dirty="0"/>
          </a:p>
          <a:p>
            <a:endParaRPr lang="en-US"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r>
              <a:rPr lang="en-US" sz="2200" dirty="0">
                <a:hlinkClick r:id="rId4"/>
              </a:rPr>
              <a:t>http://www.youtube.com/watch?v=DIG6B0OXW3c</a:t>
            </a:r>
            <a:endParaRPr lang="en-US" sz="2200" dirty="0"/>
          </a:p>
          <a:p>
            <a:endParaRPr lang="en-US" sz="2200" dirty="0"/>
          </a:p>
          <a:p>
            <a:pPr marL="0" indent="0">
              <a:buNone/>
            </a:pPr>
            <a:br>
              <a:rPr lang="en-US" sz="2200" dirty="0"/>
            </a:br>
            <a:endParaRPr lang="en-US" sz="2200" dirty="0"/>
          </a:p>
        </p:txBody>
      </p:sp>
      <p:pic>
        <p:nvPicPr>
          <p:cNvPr id="26629" name="Picture 5" descr="christo4"/>
          <p:cNvPicPr>
            <a:picLocks noChangeAspect="1" noChangeArrowheads="1"/>
          </p:cNvPicPr>
          <p:nvPr/>
        </p:nvPicPr>
        <p:blipFill>
          <a:blip r:embed="rId5"/>
          <a:srcRect/>
          <a:stretch>
            <a:fillRect/>
          </a:stretch>
        </p:blipFill>
        <p:spPr bwMode="auto">
          <a:xfrm>
            <a:off x="5004048" y="2708920"/>
            <a:ext cx="3888432" cy="3888432"/>
          </a:xfrm>
          <a:prstGeom prst="rect">
            <a:avLst/>
          </a:prstGeom>
          <a:noFill/>
        </p:spPr>
      </p:pic>
      <p:pic>
        <p:nvPicPr>
          <p:cNvPr id="26631" name="Picture 7" descr="Christo-path_DSC054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04774" y="767987"/>
            <a:ext cx="2876605" cy="2072645"/>
          </a:xfrm>
          <a:prstGeom prst="rect">
            <a:avLst/>
          </a:prstGeom>
          <a:noFill/>
        </p:spPr>
      </p:pic>
      <p:pic>
        <p:nvPicPr>
          <p:cNvPr id="26633" name="Picture 9" descr="running%20fence"/>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99592" y="3014106"/>
            <a:ext cx="3313112" cy="2241550"/>
          </a:xfrm>
          <a:prstGeom prst="rect">
            <a:avLst/>
          </a:prstGeom>
          <a:noFill/>
        </p:spPr>
      </p:pic>
      <p:sp>
        <p:nvSpPr>
          <p:cNvPr id="2" name="Tekstvak 1"/>
          <p:cNvSpPr txBox="1"/>
          <p:nvPr/>
        </p:nvSpPr>
        <p:spPr>
          <a:xfrm>
            <a:off x="-1620688" y="4149080"/>
            <a:ext cx="184666" cy="369332"/>
          </a:xfrm>
          <a:prstGeom prst="rect">
            <a:avLst/>
          </a:prstGeom>
          <a:noFill/>
        </p:spPr>
        <p:txBody>
          <a:bodyPr wrap="none" rtlCol="0">
            <a:spAutoFit/>
          </a:bodyPr>
          <a:lstStyle/>
          <a:p>
            <a:endParaRPr lang="nl-N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a:ext>
            </a:extLst>
          </a:blip>
          <a:srcRect l="-12297" r="-12297"/>
          <a:stretch>
            <a:fillRect/>
          </a:stretch>
        </p:blipFill>
        <p:spPr>
          <a:xfrm>
            <a:off x="3347864" y="3922457"/>
            <a:ext cx="5256584" cy="2890919"/>
          </a:xfrm>
        </p:spPr>
      </p:pic>
      <p:pic>
        <p:nvPicPr>
          <p:cNvPr id="5" name="Afbeelding 4"/>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9338" y="260648"/>
            <a:ext cx="5756910" cy="3853180"/>
          </a:xfrm>
          <a:prstGeom prst="rect">
            <a:avLst/>
          </a:prstGeom>
          <a:noFill/>
          <a:ln>
            <a:noFill/>
          </a:ln>
        </p:spPr>
      </p:pic>
      <p:pic>
        <p:nvPicPr>
          <p:cNvPr id="6"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4200153"/>
            <a:ext cx="3419872" cy="2289336"/>
          </a:xfrm>
          <a:prstGeom prst="rect">
            <a:avLst/>
          </a:prstGeom>
        </p:spPr>
      </p:pic>
    </p:spTree>
    <p:extLst>
      <p:ext uri="{BB962C8B-B14F-4D97-AF65-F5344CB8AC3E}">
        <p14:creationId xmlns:p14="http://schemas.microsoft.com/office/powerpoint/2010/main" val="327968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Belangrijke begrippen</a:t>
            </a:r>
          </a:p>
        </p:txBody>
      </p:sp>
      <p:sp>
        <p:nvSpPr>
          <p:cNvPr id="3" name="Tijdelijke aanduiding voor inhoud 2"/>
          <p:cNvSpPr>
            <a:spLocks noGrp="1"/>
          </p:cNvSpPr>
          <p:nvPr>
            <p:ph idx="1"/>
          </p:nvPr>
        </p:nvSpPr>
        <p:spPr/>
        <p:txBody>
          <a:bodyPr numCol="3">
            <a:normAutofit fontScale="92500" lnSpcReduction="10000"/>
          </a:bodyPr>
          <a:lstStyle/>
          <a:p>
            <a:r>
              <a:rPr lang="nl-NL" sz="2800" dirty="0"/>
              <a:t>Massacultuur</a:t>
            </a:r>
          </a:p>
          <a:p>
            <a:r>
              <a:rPr lang="nl-NL" sz="2800" dirty="0"/>
              <a:t>Commercie</a:t>
            </a:r>
          </a:p>
          <a:p>
            <a:r>
              <a:rPr lang="nl-NL" sz="2800" dirty="0"/>
              <a:t>Stijlcitaat</a:t>
            </a:r>
          </a:p>
          <a:p>
            <a:r>
              <a:rPr lang="nl-NL" sz="2800" dirty="0"/>
              <a:t>Herwaardering figuratie</a:t>
            </a:r>
          </a:p>
          <a:p>
            <a:r>
              <a:rPr lang="nl-NL" sz="2800" dirty="0"/>
              <a:t>Hoge kunst</a:t>
            </a:r>
          </a:p>
          <a:p>
            <a:r>
              <a:rPr lang="nl-NL" sz="2800" dirty="0"/>
              <a:t>Avant-garde</a:t>
            </a:r>
          </a:p>
          <a:p>
            <a:r>
              <a:rPr lang="nl-NL" sz="2800" dirty="0" err="1"/>
              <a:t>L’art</a:t>
            </a:r>
            <a:r>
              <a:rPr lang="nl-NL" sz="2800" dirty="0"/>
              <a:t> pour </a:t>
            </a:r>
            <a:r>
              <a:rPr lang="nl-NL" sz="2800" dirty="0" err="1"/>
              <a:t>l’art</a:t>
            </a:r>
            <a:endParaRPr lang="nl-NL" sz="2800" dirty="0"/>
          </a:p>
          <a:p>
            <a:r>
              <a:rPr lang="nl-NL" sz="2800" dirty="0"/>
              <a:t>Lage kunst</a:t>
            </a:r>
          </a:p>
          <a:p>
            <a:r>
              <a:rPr lang="nl-NL" sz="2800" dirty="0"/>
              <a:t>Pop –art</a:t>
            </a:r>
          </a:p>
          <a:p>
            <a:r>
              <a:rPr lang="nl-NL" sz="2800" dirty="0"/>
              <a:t>Concept art</a:t>
            </a:r>
          </a:p>
          <a:p>
            <a:r>
              <a:rPr lang="nl-NL" sz="2800" dirty="0"/>
              <a:t>DADA</a:t>
            </a:r>
          </a:p>
          <a:p>
            <a:r>
              <a:rPr lang="nl-NL" sz="2800" dirty="0"/>
              <a:t>Collage</a:t>
            </a:r>
          </a:p>
          <a:p>
            <a:r>
              <a:rPr lang="nl-NL" sz="2800" dirty="0"/>
              <a:t>Ready-made</a:t>
            </a:r>
          </a:p>
          <a:p>
            <a:r>
              <a:rPr lang="nl-NL" sz="2800" dirty="0" err="1"/>
              <a:t>Minimal</a:t>
            </a:r>
            <a:r>
              <a:rPr lang="nl-NL" sz="2800" dirty="0"/>
              <a:t> Art</a:t>
            </a:r>
          </a:p>
          <a:p>
            <a:r>
              <a:rPr lang="nl-NL" sz="2800" dirty="0"/>
              <a:t>Performance/ happening</a:t>
            </a:r>
          </a:p>
          <a:p>
            <a:r>
              <a:rPr lang="nl-NL" sz="2800" dirty="0"/>
              <a:t>Arte povere</a:t>
            </a:r>
          </a:p>
          <a:p>
            <a:r>
              <a:rPr lang="nl-NL" sz="2800" dirty="0"/>
              <a:t>Land art</a:t>
            </a:r>
          </a:p>
          <a:p>
            <a:r>
              <a:rPr lang="nl-NL" sz="2800" dirty="0"/>
              <a:t>Moderne kunst</a:t>
            </a:r>
          </a:p>
          <a:p>
            <a:r>
              <a:rPr lang="nl-NL" sz="2800" dirty="0" err="1"/>
              <a:t>Post-modernisme</a:t>
            </a:r>
            <a:endParaRPr lang="nl-NL" sz="2800" dirty="0"/>
          </a:p>
          <a:p>
            <a:r>
              <a:rPr lang="nl-NL" sz="2800" dirty="0"/>
              <a:t>Esthetica</a:t>
            </a:r>
          </a:p>
          <a:p>
            <a:endParaRPr lang="nl-NL" sz="2800"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04994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800" dirty="0"/>
              <a:t>MANZONI :ARTE POVERE</a:t>
            </a:r>
            <a:br>
              <a:rPr lang="en-US" sz="2800" dirty="0">
                <a:solidFill>
                  <a:srgbClr val="FFFFFF"/>
                </a:solidFill>
              </a:rPr>
            </a:br>
            <a:r>
              <a:rPr lang="en-US" sz="2000" dirty="0" err="1"/>
              <a:t>Aandacht</a:t>
            </a:r>
            <a:r>
              <a:rPr lang="en-US" sz="2000" dirty="0"/>
              <a:t> </a:t>
            </a:r>
            <a:r>
              <a:rPr lang="en-US" sz="2000" dirty="0" err="1"/>
              <a:t>voor</a:t>
            </a:r>
            <a:r>
              <a:rPr lang="en-US" sz="2000" dirty="0"/>
              <a:t> de </a:t>
            </a:r>
            <a:r>
              <a:rPr lang="en-US" sz="2000" dirty="0" err="1"/>
              <a:t>materialen</a:t>
            </a:r>
            <a:r>
              <a:rPr lang="en-US" sz="2000" dirty="0"/>
              <a:t> </a:t>
            </a:r>
            <a:r>
              <a:rPr lang="en-US" sz="2000" dirty="0" err="1"/>
              <a:t>zelf</a:t>
            </a:r>
            <a:r>
              <a:rPr lang="en-US" sz="2000" dirty="0"/>
              <a:t>: </a:t>
            </a:r>
            <a:r>
              <a:rPr lang="en-US" sz="2000" dirty="0" err="1"/>
              <a:t>goud</a:t>
            </a:r>
            <a:r>
              <a:rPr lang="en-US" sz="2000" dirty="0"/>
              <a:t>, </a:t>
            </a:r>
            <a:r>
              <a:rPr lang="en-US" sz="2000" dirty="0" err="1"/>
              <a:t>glas</a:t>
            </a:r>
            <a:r>
              <a:rPr lang="en-US" sz="2000" dirty="0"/>
              <a:t>, </a:t>
            </a:r>
            <a:r>
              <a:rPr lang="en-US" sz="2000" dirty="0" err="1"/>
              <a:t>marmer</a:t>
            </a:r>
            <a:r>
              <a:rPr lang="en-US" sz="2000" dirty="0"/>
              <a:t>, </a:t>
            </a:r>
            <a:r>
              <a:rPr lang="en-US" sz="2000" dirty="0" err="1"/>
              <a:t>zijde</a:t>
            </a:r>
            <a:r>
              <a:rPr lang="en-US" sz="2000" dirty="0"/>
              <a:t>, </a:t>
            </a:r>
            <a:r>
              <a:rPr lang="en-US" sz="2000" dirty="0" err="1"/>
              <a:t>aarde</a:t>
            </a:r>
            <a:r>
              <a:rPr lang="en-US" sz="2000" dirty="0"/>
              <a:t>, </a:t>
            </a:r>
            <a:r>
              <a:rPr lang="en-US" sz="2000" dirty="0" err="1"/>
              <a:t>takken</a:t>
            </a:r>
            <a:r>
              <a:rPr lang="en-US" sz="2000" dirty="0"/>
              <a:t>, </a:t>
            </a:r>
            <a:r>
              <a:rPr lang="en-US" sz="2000" dirty="0" err="1"/>
              <a:t>kolen</a:t>
            </a:r>
            <a:r>
              <a:rPr lang="en-US" sz="2000" dirty="0"/>
              <a:t>, </a:t>
            </a:r>
            <a:r>
              <a:rPr lang="en-US" sz="2000" dirty="0" err="1"/>
              <a:t>kranten</a:t>
            </a:r>
            <a:endParaRPr lang="en-GB" sz="2000" dirty="0"/>
          </a:p>
        </p:txBody>
      </p:sp>
      <p:sp>
        <p:nvSpPr>
          <p:cNvPr id="27651" name="Rectangle 3"/>
          <p:cNvSpPr>
            <a:spLocks noGrp="1" noChangeArrowheads="1"/>
          </p:cNvSpPr>
          <p:nvPr>
            <p:ph type="body" idx="1"/>
          </p:nvPr>
        </p:nvSpPr>
        <p:spPr/>
        <p:txBody>
          <a:bodyPr/>
          <a:lstStyle/>
          <a:p>
            <a:endParaRPr lang="en-US" dirty="0"/>
          </a:p>
        </p:txBody>
      </p:sp>
      <p:pic>
        <p:nvPicPr>
          <p:cNvPr id="27653" name="Picture 5" descr="manzoni_pr_0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0825" y="1341438"/>
            <a:ext cx="3960813" cy="2790825"/>
          </a:xfrm>
          <a:prstGeom prst="rect">
            <a:avLst/>
          </a:prstGeom>
          <a:noFill/>
        </p:spPr>
      </p:pic>
      <p:pic>
        <p:nvPicPr>
          <p:cNvPr id="27655" name="Picture 7" descr="2272846254_beee15b4a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56325" y="1412875"/>
            <a:ext cx="2492375" cy="3143250"/>
          </a:xfrm>
          <a:prstGeom prst="rect">
            <a:avLst/>
          </a:prstGeom>
          <a:noFill/>
        </p:spPr>
      </p:pic>
      <p:pic>
        <p:nvPicPr>
          <p:cNvPr id="27657" name="Picture 9" descr="422"/>
          <p:cNvPicPr>
            <a:picLocks noChangeAspect="1" noChangeArrowheads="1"/>
          </p:cNvPicPr>
          <p:nvPr/>
        </p:nvPicPr>
        <p:blipFill>
          <a:blip r:embed="rId4"/>
          <a:srcRect/>
          <a:stretch>
            <a:fillRect/>
          </a:stretch>
        </p:blipFill>
        <p:spPr bwMode="auto">
          <a:xfrm>
            <a:off x="3716338" y="4149725"/>
            <a:ext cx="2295525" cy="2667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000"/>
              <a:t>MARIO MERZ: oerhuis en de reeks van Fibonacci ( gulden snede )</a:t>
            </a:r>
            <a:endParaRPr lang="en-GB" sz="4000"/>
          </a:p>
        </p:txBody>
      </p:sp>
      <p:sp>
        <p:nvSpPr>
          <p:cNvPr id="28675" name="Rectangle 3"/>
          <p:cNvSpPr>
            <a:spLocks noGrp="1" noChangeArrowheads="1"/>
          </p:cNvSpPr>
          <p:nvPr>
            <p:ph type="body" idx="1"/>
          </p:nvPr>
        </p:nvSpPr>
        <p:spPr/>
        <p:txBody>
          <a:bodyPr/>
          <a:lstStyle/>
          <a:p>
            <a:endParaRPr lang="en-US"/>
          </a:p>
        </p:txBody>
      </p:sp>
      <p:pic>
        <p:nvPicPr>
          <p:cNvPr id="28677" name="Picture 5" descr="KM%20113"/>
          <p:cNvPicPr>
            <a:picLocks noChangeAspect="1" noChangeArrowheads="1"/>
          </p:cNvPicPr>
          <p:nvPr/>
        </p:nvPicPr>
        <p:blipFill>
          <a:blip r:embed="rId2"/>
          <a:srcRect/>
          <a:stretch>
            <a:fillRect/>
          </a:stretch>
        </p:blipFill>
        <p:spPr bwMode="auto">
          <a:xfrm>
            <a:off x="250825" y="1906588"/>
            <a:ext cx="4286250" cy="3467100"/>
          </a:xfrm>
          <a:prstGeom prst="rect">
            <a:avLst/>
          </a:prstGeom>
          <a:noFill/>
        </p:spPr>
      </p:pic>
      <p:pic>
        <p:nvPicPr>
          <p:cNvPr id="28679" name="Picture 7" descr="igloo%20compress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21213" y="2057400"/>
            <a:ext cx="4343400" cy="32432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000" dirty="0"/>
              <a:t>JANNIS KOUNELLIS: </a:t>
            </a:r>
            <a:r>
              <a:rPr lang="en-US" sz="2000" dirty="0" err="1"/>
              <a:t>samengaan</a:t>
            </a:r>
            <a:r>
              <a:rPr lang="en-US" sz="2000" dirty="0"/>
              <a:t> van </a:t>
            </a:r>
            <a:r>
              <a:rPr lang="en-US" sz="2000" dirty="0" err="1"/>
              <a:t>natuur</a:t>
            </a:r>
            <a:r>
              <a:rPr lang="en-US" sz="2000" dirty="0"/>
              <a:t> en </a:t>
            </a:r>
            <a:r>
              <a:rPr lang="en-US" sz="2000" dirty="0" err="1"/>
              <a:t>cultuur</a:t>
            </a:r>
            <a:r>
              <a:rPr lang="en-US" sz="2000" dirty="0"/>
              <a:t>: </a:t>
            </a:r>
            <a:r>
              <a:rPr lang="en-US" sz="2000" dirty="0" err="1"/>
              <a:t>vernietiging</a:t>
            </a:r>
            <a:r>
              <a:rPr lang="en-US" sz="2000" dirty="0"/>
              <a:t>/ </a:t>
            </a:r>
            <a:r>
              <a:rPr lang="en-US" sz="2000" dirty="0" err="1"/>
              <a:t>vergankelijkheid</a:t>
            </a:r>
            <a:r>
              <a:rPr lang="en-US" sz="2000" dirty="0"/>
              <a:t>; </a:t>
            </a:r>
            <a:r>
              <a:rPr lang="en-US" sz="2000" dirty="0" err="1"/>
              <a:t>prikkelen</a:t>
            </a:r>
            <a:r>
              <a:rPr lang="en-US" sz="2000" dirty="0"/>
              <a:t> van </a:t>
            </a:r>
            <a:r>
              <a:rPr lang="en-US" sz="2000" dirty="0" err="1"/>
              <a:t>alle</a:t>
            </a:r>
            <a:r>
              <a:rPr lang="en-US" sz="2000" dirty="0"/>
              <a:t> </a:t>
            </a:r>
            <a:r>
              <a:rPr lang="en-US" sz="2000" dirty="0" err="1"/>
              <a:t>zintuigen</a:t>
            </a:r>
            <a:r>
              <a:rPr lang="en-US" sz="2000" dirty="0"/>
              <a:t>: </a:t>
            </a:r>
            <a:r>
              <a:rPr lang="en-US" sz="2000" dirty="0" err="1"/>
              <a:t>ogen</a:t>
            </a:r>
            <a:r>
              <a:rPr lang="en-US" sz="2000" dirty="0"/>
              <a:t>, </a:t>
            </a:r>
            <a:r>
              <a:rPr lang="en-US" sz="2000" dirty="0" err="1"/>
              <a:t>oren</a:t>
            </a:r>
            <a:r>
              <a:rPr lang="en-US" sz="2000" dirty="0"/>
              <a:t> en </a:t>
            </a:r>
            <a:r>
              <a:rPr lang="en-US" sz="2000" dirty="0" err="1"/>
              <a:t>neus</a:t>
            </a:r>
            <a:endParaRPr lang="en-GB" sz="2000" dirty="0"/>
          </a:p>
        </p:txBody>
      </p:sp>
      <p:sp>
        <p:nvSpPr>
          <p:cNvPr id="29699" name="Rectangle 3"/>
          <p:cNvSpPr>
            <a:spLocks noGrp="1" noChangeArrowheads="1"/>
          </p:cNvSpPr>
          <p:nvPr>
            <p:ph type="body" idx="1"/>
          </p:nvPr>
        </p:nvSpPr>
        <p:spPr/>
        <p:txBody>
          <a:bodyPr/>
          <a:lstStyle/>
          <a:p>
            <a:endParaRPr lang="en-US"/>
          </a:p>
        </p:txBody>
      </p:sp>
      <p:pic>
        <p:nvPicPr>
          <p:cNvPr id="29701" name="Picture 5" descr="kounellis"/>
          <p:cNvPicPr>
            <a:picLocks noChangeAspect="1" noChangeArrowheads="1"/>
          </p:cNvPicPr>
          <p:nvPr/>
        </p:nvPicPr>
        <p:blipFill>
          <a:blip r:embed="rId2"/>
          <a:srcRect/>
          <a:stretch>
            <a:fillRect/>
          </a:stretch>
        </p:blipFill>
        <p:spPr bwMode="auto">
          <a:xfrm>
            <a:off x="1258888" y="1557338"/>
            <a:ext cx="6553200" cy="4914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Stomingen</a:t>
            </a:r>
            <a:r>
              <a:rPr lang="nl-NL" dirty="0"/>
              <a:t> in de kunst na 1950</a:t>
            </a:r>
          </a:p>
        </p:txBody>
      </p:sp>
      <p:sp>
        <p:nvSpPr>
          <p:cNvPr id="3" name="Tijdelijke aanduiding voor inhoud 2"/>
          <p:cNvSpPr>
            <a:spLocks noGrp="1"/>
          </p:cNvSpPr>
          <p:nvPr>
            <p:ph idx="1"/>
          </p:nvPr>
        </p:nvSpPr>
        <p:spPr/>
        <p:txBody>
          <a:bodyPr>
            <a:normAutofit fontScale="70000" lnSpcReduction="20000"/>
          </a:bodyPr>
          <a:lstStyle/>
          <a:p>
            <a:r>
              <a:rPr lang="nl-NL" dirty="0"/>
              <a:t>Abstract expressionisme</a:t>
            </a:r>
          </a:p>
          <a:p>
            <a:r>
              <a:rPr lang="nl-NL" dirty="0"/>
              <a:t>Pop art</a:t>
            </a:r>
          </a:p>
          <a:p>
            <a:r>
              <a:rPr lang="nl-NL" dirty="0" err="1"/>
              <a:t>Nouveau</a:t>
            </a:r>
            <a:r>
              <a:rPr lang="nl-NL" dirty="0"/>
              <a:t> realisme</a:t>
            </a:r>
          </a:p>
          <a:p>
            <a:r>
              <a:rPr lang="nl-NL" dirty="0" err="1"/>
              <a:t>Minimal</a:t>
            </a:r>
            <a:r>
              <a:rPr lang="nl-NL" dirty="0"/>
              <a:t> art</a:t>
            </a:r>
          </a:p>
          <a:p>
            <a:r>
              <a:rPr lang="nl-NL" dirty="0"/>
              <a:t>Arte </a:t>
            </a:r>
            <a:r>
              <a:rPr lang="nl-NL" dirty="0" err="1"/>
              <a:t>povera</a:t>
            </a:r>
            <a:endParaRPr lang="nl-NL" dirty="0"/>
          </a:p>
          <a:p>
            <a:r>
              <a:rPr lang="nl-NL" dirty="0"/>
              <a:t>Land art</a:t>
            </a:r>
          </a:p>
          <a:p>
            <a:r>
              <a:rPr lang="nl-NL" dirty="0"/>
              <a:t>Concept art</a:t>
            </a:r>
          </a:p>
          <a:p>
            <a:r>
              <a:rPr lang="nl-NL" dirty="0"/>
              <a:t>Foto realisme/ hyperrealisme</a:t>
            </a:r>
          </a:p>
          <a:p>
            <a:r>
              <a:rPr lang="nl-NL" dirty="0"/>
              <a:t>Neo-expressionisme</a:t>
            </a:r>
          </a:p>
          <a:p>
            <a:r>
              <a:rPr lang="nl-NL" dirty="0"/>
              <a:t>Post modernisme</a:t>
            </a:r>
          </a:p>
          <a:p>
            <a:r>
              <a:rPr lang="nl-NL" dirty="0"/>
              <a:t>Graffiti</a:t>
            </a:r>
          </a:p>
          <a:p>
            <a:endParaRPr lang="nl-NL" dirty="0"/>
          </a:p>
          <a:p>
            <a:r>
              <a:rPr lang="nl-NL" dirty="0">
                <a:solidFill>
                  <a:srgbClr val="FFFFFF"/>
                </a:solidFill>
              </a:rPr>
              <a:t>hoofdstuk 9 massacultuur</a:t>
            </a:r>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52169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5 minuten. </a:t>
            </a:r>
          </a:p>
        </p:txBody>
      </p:sp>
      <p:sp>
        <p:nvSpPr>
          <p:cNvPr id="3" name="Tijdelijke aanduiding voor inhoud 2"/>
          <p:cNvSpPr>
            <a:spLocks noGrp="1"/>
          </p:cNvSpPr>
          <p:nvPr>
            <p:ph idx="1"/>
          </p:nvPr>
        </p:nvSpPr>
        <p:spPr/>
        <p:txBody>
          <a:bodyPr>
            <a:normAutofit fontScale="92500" lnSpcReduction="10000"/>
          </a:bodyPr>
          <a:lstStyle/>
          <a:p>
            <a:r>
              <a:rPr lang="nl-NL" dirty="0"/>
              <a:t>Denk aan de schilderkunst in de 17</a:t>
            </a:r>
            <a:r>
              <a:rPr lang="nl-NL" baseline="30000" dirty="0"/>
              <a:t>e</a:t>
            </a:r>
            <a:r>
              <a:rPr lang="nl-NL" dirty="0"/>
              <a:t> eeuw.</a:t>
            </a:r>
          </a:p>
          <a:p>
            <a:r>
              <a:rPr lang="nl-NL" dirty="0"/>
              <a:t>Opdracht: 5 minuten: </a:t>
            </a:r>
          </a:p>
          <a:p>
            <a:r>
              <a:rPr lang="nl-NL" dirty="0"/>
              <a:t>Vergelijk de manier waarop Rembrandt een kunstwerk( geheugen ) maakt en Sol </a:t>
            </a:r>
            <a:r>
              <a:rPr lang="nl-NL" dirty="0" err="1"/>
              <a:t>LeWitt</a:t>
            </a:r>
            <a:r>
              <a:rPr lang="nl-NL" dirty="0"/>
              <a:t> een kunstwerk laat maken ( filmpje ).</a:t>
            </a:r>
          </a:p>
          <a:p>
            <a:r>
              <a:rPr lang="nl-NL" dirty="0"/>
              <a:t>Noteer de verschillen in twee kolommen . </a:t>
            </a:r>
          </a:p>
          <a:p>
            <a:endParaRPr lang="nl-NL" dirty="0"/>
          </a:p>
          <a:p>
            <a:r>
              <a:rPr lang="nl-NL" dirty="0">
                <a:hlinkClick r:id="rId2"/>
              </a:rPr>
              <a:t>https://www.youtube.com/watch?v=AnKgSWugUWU</a:t>
            </a:r>
            <a:endParaRPr lang="nl-NL" dirty="0"/>
          </a:p>
          <a:p>
            <a:endParaRPr lang="nl-NL" dirty="0"/>
          </a:p>
        </p:txBody>
      </p:sp>
    </p:spTree>
    <p:extLst>
      <p:ext uri="{BB962C8B-B14F-4D97-AF65-F5344CB8AC3E}">
        <p14:creationId xmlns:p14="http://schemas.microsoft.com/office/powerpoint/2010/main" val="138875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Vergelijking Rembrandt-Sol </a:t>
            </a:r>
            <a:r>
              <a:rPr lang="nl-NL" dirty="0" err="1"/>
              <a:t>LeWitt</a:t>
            </a:r>
            <a:endParaRPr lang="nl-NL" dirty="0"/>
          </a:p>
        </p:txBody>
      </p:sp>
      <p:sp>
        <p:nvSpPr>
          <p:cNvPr id="3" name="Tijdelijke aanduiding voor inhoud 2"/>
          <p:cNvSpPr>
            <a:spLocks noGrp="1"/>
          </p:cNvSpPr>
          <p:nvPr>
            <p:ph idx="1"/>
          </p:nvPr>
        </p:nvSpPr>
        <p:spPr/>
        <p:txBody>
          <a:bodyPr numCol="2">
            <a:normAutofit/>
          </a:bodyPr>
          <a:lstStyle/>
          <a:p>
            <a:r>
              <a:rPr lang="nl-NL" sz="2800" dirty="0"/>
              <a:t>Rembrandt</a:t>
            </a:r>
          </a:p>
          <a:p>
            <a:endParaRPr lang="nl-NL" sz="2800" dirty="0"/>
          </a:p>
          <a:p>
            <a:endParaRPr lang="nl-NL" sz="2800" dirty="0"/>
          </a:p>
          <a:p>
            <a:endParaRPr lang="nl-NL" sz="2800" dirty="0"/>
          </a:p>
          <a:p>
            <a:endParaRPr lang="nl-NL" sz="2800" dirty="0"/>
          </a:p>
          <a:p>
            <a:endParaRPr lang="nl-NL" sz="2800" dirty="0"/>
          </a:p>
          <a:p>
            <a:endParaRPr lang="nl-NL" sz="2800" dirty="0"/>
          </a:p>
          <a:p>
            <a:endParaRPr lang="nl-NL" sz="2800" dirty="0"/>
          </a:p>
          <a:p>
            <a:r>
              <a:rPr lang="nl-NL" sz="2800" dirty="0"/>
              <a:t>Sol </a:t>
            </a:r>
            <a:r>
              <a:rPr lang="nl-NL" sz="2800" dirty="0" err="1"/>
              <a:t>LeWitt</a:t>
            </a:r>
            <a:endParaRPr lang="nl-NL" sz="2800" dirty="0"/>
          </a:p>
        </p:txBody>
      </p:sp>
    </p:spTree>
    <p:extLst>
      <p:ext uri="{BB962C8B-B14F-4D97-AF65-F5344CB8AC3E}">
        <p14:creationId xmlns:p14="http://schemas.microsoft.com/office/powerpoint/2010/main" val="178318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Kernconcepten cultuur van de massa.</a:t>
            </a:r>
          </a:p>
        </p:txBody>
      </p:sp>
      <p:sp>
        <p:nvSpPr>
          <p:cNvPr id="3" name="Tijdelijke aanduiding voor inhoud 2"/>
          <p:cNvSpPr>
            <a:spLocks noGrp="1"/>
          </p:cNvSpPr>
          <p:nvPr>
            <p:ph idx="1"/>
          </p:nvPr>
        </p:nvSpPr>
        <p:spPr/>
        <p:txBody>
          <a:bodyPr>
            <a:normAutofit fontScale="92500" lnSpcReduction="10000"/>
          </a:bodyPr>
          <a:lstStyle/>
          <a:p>
            <a:r>
              <a:rPr lang="nl-NL" dirty="0"/>
              <a:t>Geen vaststaande esthetische normen</a:t>
            </a:r>
          </a:p>
          <a:p>
            <a:r>
              <a:rPr lang="nl-NL" sz="2000" dirty="0">
                <a:solidFill>
                  <a:srgbClr val="FFFF00"/>
                </a:solidFill>
              </a:rPr>
              <a:t>Vergelijk: 17</a:t>
            </a:r>
            <a:r>
              <a:rPr lang="nl-NL" sz="2000" baseline="30000" dirty="0">
                <a:solidFill>
                  <a:srgbClr val="FFFF00"/>
                </a:solidFill>
              </a:rPr>
              <a:t>e</a:t>
            </a:r>
            <a:r>
              <a:rPr lang="nl-NL" sz="2000" dirty="0">
                <a:solidFill>
                  <a:srgbClr val="FFFF00"/>
                </a:solidFill>
              </a:rPr>
              <a:t> eeuw: iedereen heeft dezelfde esthetische normen</a:t>
            </a:r>
          </a:p>
          <a:p>
            <a:r>
              <a:rPr lang="nl-NL" dirty="0"/>
              <a:t>Herwaardering verhalende verwijzingen</a:t>
            </a:r>
          </a:p>
          <a:p>
            <a:r>
              <a:rPr lang="nl-NL" sz="2000" dirty="0">
                <a:solidFill>
                  <a:srgbClr val="FFFF00"/>
                </a:solidFill>
              </a:rPr>
              <a:t>Vergelijk: in de moderne kunst is alles vereenvoudigd/ geabstraheerd</a:t>
            </a:r>
          </a:p>
          <a:p>
            <a:r>
              <a:rPr lang="nl-NL" dirty="0"/>
              <a:t>Herwaardering figuratie</a:t>
            </a:r>
          </a:p>
          <a:p>
            <a:r>
              <a:rPr lang="nl-NL" sz="2000" dirty="0">
                <a:solidFill>
                  <a:srgbClr val="FFFF00"/>
                </a:solidFill>
              </a:rPr>
              <a:t>Vergelijk: in de moderne kunst bestaat geen figuratie meer</a:t>
            </a:r>
          </a:p>
          <a:p>
            <a:r>
              <a:rPr lang="nl-NL" dirty="0"/>
              <a:t>Originaliteit hoeft niet, stijlcitaten mogen</a:t>
            </a:r>
          </a:p>
          <a:p>
            <a:r>
              <a:rPr lang="nl-NL" sz="2200" dirty="0">
                <a:solidFill>
                  <a:srgbClr val="FFFF00"/>
                </a:solidFill>
              </a:rPr>
              <a:t>Vergelijk: in de moderne kunst wil iedereen uniek zijn/ modern zijn </a:t>
            </a:r>
          </a:p>
          <a:p>
            <a:r>
              <a:rPr lang="nl-NL" dirty="0"/>
              <a:t>High Art en Low Culture</a:t>
            </a:r>
          </a:p>
          <a:p>
            <a:r>
              <a:rPr lang="nl-NL" sz="2200" dirty="0">
                <a:solidFill>
                  <a:srgbClr val="FFFF00"/>
                </a:solidFill>
              </a:rPr>
              <a:t>Vergelijk: in de moderne kunst is alles high art: </a:t>
            </a:r>
            <a:r>
              <a:rPr lang="nl-NL" sz="2200" dirty="0" err="1">
                <a:solidFill>
                  <a:srgbClr val="FFFF00"/>
                </a:solidFill>
              </a:rPr>
              <a:t>l’art</a:t>
            </a:r>
            <a:r>
              <a:rPr lang="nl-NL" sz="2200" dirty="0">
                <a:solidFill>
                  <a:srgbClr val="FFFF00"/>
                </a:solidFill>
              </a:rPr>
              <a:t> pour </a:t>
            </a:r>
            <a:r>
              <a:rPr lang="nl-NL" sz="2200" dirty="0" err="1">
                <a:solidFill>
                  <a:srgbClr val="FFFF00"/>
                </a:solidFill>
              </a:rPr>
              <a:t>l’art</a:t>
            </a:r>
            <a:r>
              <a:rPr lang="nl-NL" sz="2200" dirty="0">
                <a:solidFill>
                  <a:srgbClr val="FFFF00"/>
                </a:solidFill>
              </a:rPr>
              <a:t>: kunst voor de elite </a:t>
            </a:r>
          </a:p>
        </p:txBody>
      </p:sp>
    </p:spTree>
    <p:extLst>
      <p:ext uri="{BB962C8B-B14F-4D97-AF65-F5344CB8AC3E}">
        <p14:creationId xmlns:p14="http://schemas.microsoft.com/office/powerpoint/2010/main" val="90957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400" dirty="0"/>
              <a:t>Wat is hoge en lage cultuur</a:t>
            </a:r>
            <a:br>
              <a:rPr lang="nl-NL" sz="2400" dirty="0"/>
            </a:br>
            <a:r>
              <a:rPr lang="nl-NL" sz="2400" dirty="0"/>
              <a:t>Uitgangspunten zijn: kwaliteit en smaak</a:t>
            </a:r>
            <a:br>
              <a:rPr lang="nl-NL" sz="2400" dirty="0"/>
            </a:br>
            <a:r>
              <a:rPr lang="nl-NL" sz="2400" dirty="0"/>
              <a:t>Tijd, plaats en cultuurgebonden</a:t>
            </a:r>
          </a:p>
        </p:txBody>
      </p:sp>
      <p:sp>
        <p:nvSpPr>
          <p:cNvPr id="3" name="Tijdelijke aanduiding voor inhoud 2"/>
          <p:cNvSpPr>
            <a:spLocks noGrp="1"/>
          </p:cNvSpPr>
          <p:nvPr>
            <p:ph idx="1"/>
          </p:nvPr>
        </p:nvSpPr>
        <p:spPr/>
        <p:txBody>
          <a:bodyPr>
            <a:normAutofit/>
          </a:bodyPr>
          <a:lstStyle/>
          <a:p>
            <a:r>
              <a:rPr lang="nl-NL" sz="2000" b="1" dirty="0"/>
              <a:t>Hoge kunst: elitaire cultuur</a:t>
            </a:r>
          </a:p>
          <a:p>
            <a:r>
              <a:rPr lang="nl-NL" sz="2000" dirty="0"/>
              <a:t>Voor mensen die iets weten van kunst, kennis hebben</a:t>
            </a:r>
          </a:p>
          <a:p>
            <a:r>
              <a:rPr lang="nl-NL" sz="2000" dirty="0"/>
              <a:t>Kennis is essentieel, denkproces, esthetica ( kwaliteit ) </a:t>
            </a:r>
          </a:p>
          <a:p>
            <a:endParaRPr lang="nl-NL" sz="2000" dirty="0"/>
          </a:p>
          <a:p>
            <a:endParaRPr lang="nl-NL" sz="2000" dirty="0"/>
          </a:p>
          <a:p>
            <a:endParaRPr lang="nl-NL" sz="2000" dirty="0"/>
          </a:p>
          <a:p>
            <a:r>
              <a:rPr lang="nl-NL" sz="2000" b="1" dirty="0"/>
              <a:t>Lage kunst: populaire cultuur</a:t>
            </a:r>
          </a:p>
          <a:p>
            <a:r>
              <a:rPr lang="nl-NL" sz="2000" dirty="0"/>
              <a:t>Voor de massa</a:t>
            </a:r>
          </a:p>
          <a:p>
            <a:r>
              <a:rPr lang="nl-NL" sz="2000" dirty="0"/>
              <a:t>Voorbeeld: Andre Hazes, Jan Smit, Andre Rieu, popconcert, strip, vermaak, amusement, comfortabel, </a:t>
            </a:r>
          </a:p>
          <a:p>
            <a:r>
              <a:rPr lang="nl-NL" sz="2000" dirty="0"/>
              <a:t>Commercie</a:t>
            </a:r>
          </a:p>
        </p:txBody>
      </p:sp>
    </p:spTree>
    <p:extLst>
      <p:ext uri="{BB962C8B-B14F-4D97-AF65-F5344CB8AC3E}">
        <p14:creationId xmlns:p14="http://schemas.microsoft.com/office/powerpoint/2010/main" val="93922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Wat zijn de criteria om te bepalen </a:t>
            </a:r>
            <a:br>
              <a:rPr lang="nl-NL" sz="3200" dirty="0"/>
            </a:br>
            <a:r>
              <a:rPr lang="nl-NL" sz="3200" dirty="0"/>
              <a:t>Wat lage kunst is en wat is hoge kunst is ?</a:t>
            </a:r>
          </a:p>
        </p:txBody>
      </p:sp>
      <p:pic>
        <p:nvPicPr>
          <p:cNvPr id="4" name="irc_mi" descr="http://jeugdsentimenten.net/wordpress/wp-content/uploads/2011/04/zigeuner.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323528" y="1988840"/>
            <a:ext cx="4808145" cy="2664296"/>
          </a:xfrm>
          <a:prstGeom prst="rect">
            <a:avLst/>
          </a:prstGeom>
          <a:noFill/>
          <a:ln>
            <a:noFill/>
          </a:ln>
        </p:spPr>
      </p:pic>
      <p:pic>
        <p:nvPicPr>
          <p:cNvPr id="5" name="irc_mi" descr="http://www.chrisdenengelsman.nl/Reprocitaat/Caravaggio/Caravaggio05.jpg"/>
          <p:cNvPicPr/>
          <p:nvPr/>
        </p:nvPicPr>
        <p:blipFill>
          <a:blip r:embed="rId3">
            <a:extLst>
              <a:ext uri="{28A0092B-C50C-407E-A947-70E740481C1C}">
                <a14:useLocalDpi xmlns:a14="http://schemas.microsoft.com/office/drawing/2010/main"/>
              </a:ext>
            </a:extLst>
          </a:blip>
          <a:srcRect/>
          <a:stretch>
            <a:fillRect/>
          </a:stretch>
        </p:blipFill>
        <p:spPr bwMode="auto">
          <a:xfrm>
            <a:off x="5386599" y="1988840"/>
            <a:ext cx="3757401" cy="3816424"/>
          </a:xfrm>
          <a:prstGeom prst="rect">
            <a:avLst/>
          </a:prstGeom>
          <a:noFill/>
          <a:ln>
            <a:noFill/>
          </a:ln>
        </p:spPr>
      </p:pic>
      <p:sp>
        <p:nvSpPr>
          <p:cNvPr id="3" name="Tekstvak 2"/>
          <p:cNvSpPr txBox="1"/>
          <p:nvPr/>
        </p:nvSpPr>
        <p:spPr>
          <a:xfrm>
            <a:off x="899592" y="5805264"/>
            <a:ext cx="7848872" cy="707886"/>
          </a:xfrm>
          <a:prstGeom prst="rect">
            <a:avLst/>
          </a:prstGeom>
          <a:noFill/>
        </p:spPr>
        <p:txBody>
          <a:bodyPr wrap="square" rtlCol="0">
            <a:spAutoFit/>
          </a:bodyPr>
          <a:lstStyle/>
          <a:p>
            <a:r>
              <a:rPr lang="nl-NL" sz="2000" dirty="0"/>
              <a:t>Originaliteit, unicum, vakmanschap in techniek en vormgeving, </a:t>
            </a:r>
          </a:p>
          <a:p>
            <a:r>
              <a:rPr lang="nl-NL" sz="2000" dirty="0"/>
              <a:t>oeuvre en status van de kunstenaar, tijdbeeld en stijl etc..</a:t>
            </a:r>
          </a:p>
        </p:txBody>
      </p:sp>
    </p:spTree>
    <p:extLst>
      <p:ext uri="{BB962C8B-B14F-4D97-AF65-F5344CB8AC3E}">
        <p14:creationId xmlns:p14="http://schemas.microsoft.com/office/powerpoint/2010/main" val="3993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HOGE EN LAGE KUNST</a:t>
            </a:r>
          </a:p>
        </p:txBody>
      </p:sp>
      <p:sp>
        <p:nvSpPr>
          <p:cNvPr id="3" name="Content Placeholder 2"/>
          <p:cNvSpPr>
            <a:spLocks noGrp="1"/>
          </p:cNvSpPr>
          <p:nvPr>
            <p:ph idx="1"/>
          </p:nvPr>
        </p:nvSpPr>
        <p:spPr>
          <a:xfrm>
            <a:off x="152259" y="1690340"/>
            <a:ext cx="8229600" cy="4525963"/>
          </a:xfrm>
        </p:spPr>
        <p:txBody>
          <a:bodyPr>
            <a:normAutofit/>
          </a:bodyPr>
          <a:lstStyle/>
          <a:p>
            <a:r>
              <a:rPr lang="en-US" sz="1600" dirty="0"/>
              <a:t>WAT IS KUNST ?  VOORBEELD: POP ART: PAG. 210 </a:t>
            </a:r>
            <a:r>
              <a:rPr lang="en-US" sz="1600" dirty="0" err="1"/>
              <a:t>en</a:t>
            </a:r>
            <a:r>
              <a:rPr lang="en-US" sz="1600" dirty="0"/>
              <a:t> 211</a:t>
            </a:r>
          </a:p>
        </p:txBody>
      </p:sp>
      <p:pic>
        <p:nvPicPr>
          <p:cNvPr id="6" name="irc_mi" descr="https://blogs.lt.vt.edu/architecture101/files/2012/10/andy-warhol-michael-jackson.jpg"/>
          <p:cNvPicPr/>
          <p:nvPr/>
        </p:nvPicPr>
        <p:blipFill>
          <a:blip r:embed="rId2">
            <a:extLst>
              <a:ext uri="{28A0092B-C50C-407E-A947-70E740481C1C}">
                <a14:useLocalDpi xmlns:a14="http://schemas.microsoft.com/office/drawing/2010/main"/>
              </a:ext>
            </a:extLst>
          </a:blip>
          <a:srcRect/>
          <a:stretch>
            <a:fillRect/>
          </a:stretch>
        </p:blipFill>
        <p:spPr bwMode="auto">
          <a:xfrm>
            <a:off x="294273" y="2060848"/>
            <a:ext cx="2520280" cy="2811499"/>
          </a:xfrm>
          <a:prstGeom prst="rect">
            <a:avLst/>
          </a:prstGeom>
          <a:noFill/>
          <a:ln>
            <a:noFill/>
          </a:ln>
        </p:spPr>
      </p:pic>
      <p:pic>
        <p:nvPicPr>
          <p:cNvPr id="7" name="Afbeelding 6"/>
          <p:cNvPicPr>
            <a:picLocks noChangeAspect="1"/>
          </p:cNvPicPr>
          <p:nvPr/>
        </p:nvPicPr>
        <p:blipFill>
          <a:blip r:embed="rId3"/>
          <a:stretch>
            <a:fillRect/>
          </a:stretch>
        </p:blipFill>
        <p:spPr>
          <a:xfrm>
            <a:off x="6966193" y="3573016"/>
            <a:ext cx="2177807" cy="2958976"/>
          </a:xfrm>
          <a:prstGeom prst="rect">
            <a:avLst/>
          </a:prstGeom>
        </p:spPr>
      </p:pic>
      <p:pic>
        <p:nvPicPr>
          <p:cNvPr id="8" name="Picture 6"/>
          <p:cNvPicPr>
            <a:picLocks noChangeAspect="1"/>
          </p:cNvPicPr>
          <p:nvPr/>
        </p:nvPicPr>
        <p:blipFill>
          <a:blip r:embed="rId4"/>
          <a:stretch>
            <a:fillRect/>
          </a:stretch>
        </p:blipFill>
        <p:spPr>
          <a:xfrm>
            <a:off x="3059832" y="2064536"/>
            <a:ext cx="3445036" cy="2299561"/>
          </a:xfrm>
          <a:prstGeom prst="rect">
            <a:avLst/>
          </a:prstGeom>
        </p:spPr>
      </p:pic>
      <p:pic>
        <p:nvPicPr>
          <p:cNvPr id="9" name="irc_mi" descr="http://cdn.shopify.com/s/files/1/0284/4276/products/97-Michael-Jackson-100x100-Kunst-Online-01_grande.jpg?v=1409667352"/>
          <p:cNvPicPr/>
          <p:nvPr/>
        </p:nvPicPr>
        <p:blipFill>
          <a:blip r:embed="rId5">
            <a:extLst>
              <a:ext uri="{28A0092B-C50C-407E-A947-70E740481C1C}">
                <a14:useLocalDpi xmlns:a14="http://schemas.microsoft.com/office/drawing/2010/main"/>
              </a:ext>
            </a:extLst>
          </a:blip>
          <a:srcRect/>
          <a:stretch>
            <a:fillRect/>
          </a:stretch>
        </p:blipFill>
        <p:spPr bwMode="auto">
          <a:xfrm>
            <a:off x="6697385" y="548680"/>
            <a:ext cx="2734439" cy="2751634"/>
          </a:xfrm>
          <a:prstGeom prst="rect">
            <a:avLst/>
          </a:prstGeom>
          <a:noFill/>
          <a:ln>
            <a:noFill/>
          </a:ln>
        </p:spPr>
      </p:pic>
      <p:sp>
        <p:nvSpPr>
          <p:cNvPr id="4" name="Tekstvak 3"/>
          <p:cNvSpPr txBox="1"/>
          <p:nvPr/>
        </p:nvSpPr>
        <p:spPr>
          <a:xfrm>
            <a:off x="225172" y="5007725"/>
            <a:ext cx="6973049" cy="1015663"/>
          </a:xfrm>
          <a:prstGeom prst="rect">
            <a:avLst/>
          </a:prstGeom>
          <a:noFill/>
        </p:spPr>
        <p:txBody>
          <a:bodyPr wrap="square" rtlCol="0">
            <a:spAutoFit/>
          </a:bodyPr>
          <a:lstStyle/>
          <a:p>
            <a:r>
              <a:rPr lang="nl-NL" sz="2000" dirty="0"/>
              <a:t>Zeefdruk van Andy </a:t>
            </a:r>
            <a:r>
              <a:rPr lang="nl-NL" sz="2000" dirty="0" err="1"/>
              <a:t>Warhol</a:t>
            </a:r>
            <a:r>
              <a:rPr lang="nl-NL" sz="2000" dirty="0"/>
              <a:t> en beeld van </a:t>
            </a:r>
            <a:r>
              <a:rPr lang="nl-NL" sz="2000" dirty="0" err="1"/>
              <a:t>Jeff</a:t>
            </a:r>
            <a:r>
              <a:rPr lang="nl-NL" sz="2000" dirty="0"/>
              <a:t> </a:t>
            </a:r>
            <a:r>
              <a:rPr lang="nl-NL" sz="2000" dirty="0" err="1"/>
              <a:t>Koons</a:t>
            </a:r>
            <a:r>
              <a:rPr lang="nl-NL" sz="2000" dirty="0"/>
              <a:t> </a:t>
            </a:r>
            <a:r>
              <a:rPr lang="nl-NL" sz="2000" dirty="0">
                <a:latin typeface="Wingdings"/>
                <a:ea typeface="Wingdings"/>
                <a:cs typeface="Wingdings"/>
                <a:sym typeface="Wingdings"/>
              </a:rPr>
              <a:t> </a:t>
            </a:r>
            <a:endParaRPr lang="nl-NL" sz="2000" dirty="0"/>
          </a:p>
          <a:p>
            <a:endParaRPr lang="nl-NL" sz="2000" dirty="0"/>
          </a:p>
          <a:p>
            <a:r>
              <a:rPr lang="nl-NL" sz="2000" dirty="0"/>
              <a:t>Schilderingen van Michael Jackson geschilderd door amateurs </a:t>
            </a:r>
            <a:r>
              <a:rPr lang="nl-NL" sz="2000" dirty="0">
                <a:latin typeface="Wingdings"/>
                <a:ea typeface="Wingdings"/>
                <a:cs typeface="Wingdings"/>
                <a:sym typeface="Wingdings"/>
              </a:rPr>
              <a:t></a:t>
            </a:r>
            <a:endParaRPr lang="nl-NL" sz="2000" dirty="0"/>
          </a:p>
        </p:txBody>
      </p:sp>
    </p:spTree>
  </p:cSld>
  <p:clrMapOvr>
    <a:masterClrMapping/>
  </p:clrMapOvr>
</p:sld>
</file>

<file path=ppt/theme/theme1.xml><?xml version="1.0" encoding="utf-8"?>
<a:theme xmlns:a="http://schemas.openxmlformats.org/drawingml/2006/main" name="Office Theme">
  <a:themeElements>
    <a:clrScheme name="Studio">
      <a:dk1>
        <a:sysClr val="windowText" lastClr="000000"/>
      </a:dk1>
      <a:lt1>
        <a:sysClr val="window" lastClr="FFFFFF"/>
      </a:lt1>
      <a:dk2>
        <a:srgbClr val="535252"/>
      </a:dk2>
      <a:lt2>
        <a:srgbClr val="AAB5C2"/>
      </a:lt2>
      <a:accent1>
        <a:srgbClr val="F7901E"/>
      </a:accent1>
      <a:accent2>
        <a:srgbClr val="FEC60B"/>
      </a:accent2>
      <a:accent3>
        <a:srgbClr val="9FE62F"/>
      </a:accent3>
      <a:accent4>
        <a:srgbClr val="4EA5D1"/>
      </a:accent4>
      <a:accent5>
        <a:srgbClr val="1C4596"/>
      </a:accent5>
      <a:accent6>
        <a:srgbClr val="542D90"/>
      </a:accent6>
      <a:hlink>
        <a:srgbClr val="ED2024"/>
      </a:hlink>
      <a:folHlink>
        <a:srgbClr val="BD91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TotalTime>
  <Words>707</Words>
  <Application>Microsoft Macintosh PowerPoint</Application>
  <PresentationFormat>Diavoorstelling (4:3)</PresentationFormat>
  <Paragraphs>139</Paragraphs>
  <Slides>22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Wingdings</vt:lpstr>
      <vt:lpstr>Office Theme</vt:lpstr>
      <vt:lpstr> Conceptuele kunst na 1950</vt:lpstr>
      <vt:lpstr>Belangrijke begrippen</vt:lpstr>
      <vt:lpstr>Stomingen in de kunst na 1950</vt:lpstr>
      <vt:lpstr>Opdracht: 5 minuten. </vt:lpstr>
      <vt:lpstr>Vergelijking Rembrandt-Sol LeWitt</vt:lpstr>
      <vt:lpstr>Kernconcepten cultuur van de massa.</vt:lpstr>
      <vt:lpstr>Wat is hoge en lage cultuur Uitgangspunten zijn: kwaliteit en smaak Tijd, plaats en cultuurgebonden</vt:lpstr>
      <vt:lpstr>Wat zijn de criteria om te bepalen  Wat lage kunst is en wat is hoge kunst is ?</vt:lpstr>
      <vt:lpstr>HOGE EN LAGE KUNST</vt:lpstr>
      <vt:lpstr>HOGE EN LAGE KUNST ? Stijlcitaten Inspiratiebronnen Wat is modern ?  Wat is massacultuur ? </vt:lpstr>
      <vt:lpstr>Uitgangspunten: Cultuur van het moderne:  DADA: startpunt van de conceptuele kunst</vt:lpstr>
      <vt:lpstr>Marcel Duchamp: ready mades</vt:lpstr>
      <vt:lpstr>Cultuur van de massa: Conceptuele kunst: readymade</vt:lpstr>
      <vt:lpstr>Jeff Koons: pag 230 en 231: herwaardering realisme/ concept ?</vt:lpstr>
      <vt:lpstr>MINIMAL ART:Judd, Andre en Schoonhoven ( zero of nulbeweging ) Opdracht: wat zijn de overeenkomsten tussen minimal art, met minimal dance en minimal music.</vt:lpstr>
      <vt:lpstr>Conceptuele kunst: YVES KLEIN</vt:lpstr>
      <vt:lpstr>TINGUELY: object trouve en nouveau realist</vt:lpstr>
      <vt:lpstr>   Conceptuele kunst/ landart   CHRISTO: HAPPENING: INPAKKEN   </vt:lpstr>
      <vt:lpstr>PowerPoint-presentatie</vt:lpstr>
      <vt:lpstr>MANZONI :ARTE POVERE Aandacht voor de materialen zelf: goud, glas, marmer, zijde, aarde, takken, kolen, kranten</vt:lpstr>
      <vt:lpstr>MARIO MERZ: oerhuis en de reeks van Fibonacci ( gulden snede )</vt:lpstr>
      <vt:lpstr>JANNIS KOUNELLIS: samengaan van natuur en cultuur: vernietiging/ vergankelijkheid; prikkelen van alle zintuigen: ogen, oren en neus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 KUNST/ DADA CULTUUR VAN HET MODERNE</dc:title>
  <dc:creator>ATC</dc:creator>
  <cp:lastModifiedBy>nelleke bak</cp:lastModifiedBy>
  <cp:revision>37</cp:revision>
  <dcterms:created xsi:type="dcterms:W3CDTF">2009-10-14T18:26:30Z</dcterms:created>
  <dcterms:modified xsi:type="dcterms:W3CDTF">2018-09-22T10:00:27Z</dcterms:modified>
</cp:coreProperties>
</file>